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>
        <p:scale>
          <a:sx n="100" d="100"/>
          <a:sy n="100" d="100"/>
        </p:scale>
        <p:origin x="-7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1-03: Strokovne podlage za obravnavo hidravličnih posledic porušitev pregrad</a:t>
            </a:r>
            <a:r>
              <a:rPr lang="sl-SI" sz="1800" b="1" dirty="0" smtClean="0">
                <a:solidFill>
                  <a:srgbClr val="2456A2"/>
                </a:solidFill>
              </a:rPr>
              <a:t>/   Rajar </a:t>
            </a:r>
            <a:r>
              <a:rPr lang="sl-SI" sz="1800" b="1" dirty="0">
                <a:solidFill>
                  <a:srgbClr val="2456A2"/>
                </a:solidFill>
              </a:rPr>
              <a:t>R., </a:t>
            </a:r>
            <a:r>
              <a:rPr lang="sl-SI" sz="1800" b="1" dirty="0" err="1">
                <a:solidFill>
                  <a:srgbClr val="2456A2"/>
                </a:solidFill>
              </a:rPr>
              <a:t>Četina</a:t>
            </a:r>
            <a:r>
              <a:rPr lang="sl-SI" sz="1800" b="1" dirty="0">
                <a:solidFill>
                  <a:srgbClr val="2456A2"/>
                </a:solidFill>
              </a:rPr>
              <a:t> M.,  Umek A.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l-SI" sz="2000" dirty="0" smtClean="0"/>
              <a:t>A. V okviru projekta VODPREG2 so bila izdelana ozir. novelirana </a:t>
            </a:r>
            <a:r>
              <a:rPr lang="sl-SI" sz="2000" b="1" i="1" dirty="0" smtClean="0">
                <a:solidFill>
                  <a:prstClr val="black"/>
                </a:solidFill>
              </a:rPr>
              <a:t>NAVODILA </a:t>
            </a:r>
            <a:r>
              <a:rPr lang="sl-SI" sz="2000" b="1" i="1" dirty="0">
                <a:solidFill>
                  <a:prstClr val="black"/>
                </a:solidFill>
              </a:rPr>
              <a:t>ZA IZDELAVO OCENE HIDRAVLIČNIH POSLEDIC PORUŠITVE </a:t>
            </a:r>
            <a:r>
              <a:rPr lang="sl-SI" sz="2000" b="1" i="1" dirty="0" smtClean="0">
                <a:solidFill>
                  <a:prstClr val="black"/>
                </a:solidFill>
              </a:rPr>
              <a:t>PREGRAD. </a:t>
            </a:r>
            <a:r>
              <a:rPr lang="sl-SI" sz="2000" dirty="0" smtClean="0">
                <a:solidFill>
                  <a:prstClr val="black"/>
                </a:solidFill>
              </a:rPr>
              <a:t>Osnova so Navodila, ki so bila sestavljena l. 1996.</a:t>
            </a:r>
            <a:r>
              <a:rPr lang="sl-SI" sz="2000" b="1" i="1" dirty="0" smtClean="0">
                <a:solidFill>
                  <a:prstClr val="black"/>
                </a:solidFill>
              </a:rPr>
              <a:t> </a:t>
            </a:r>
            <a:r>
              <a:rPr lang="sl-SI" sz="2000" dirty="0" smtClean="0">
                <a:solidFill>
                  <a:prstClr val="black"/>
                </a:solidFill>
              </a:rPr>
              <a:t>Upoštevane so tudi bistvene točke iz Navodil več kot 10 držav, prirejene za razmere v Sloveniji. </a:t>
            </a:r>
          </a:p>
          <a:p>
            <a:r>
              <a:rPr lang="sl-SI" sz="2000" i="1" dirty="0" smtClean="0">
                <a:solidFill>
                  <a:prstClr val="black"/>
                </a:solidFill>
              </a:rPr>
              <a:t>Ugotovljeno je bilo, da bo treba večino že izdelanih izračunov porušitev izdelati ponovno (nove metode računa, meritve topografije, nova uporaba prostora…)</a:t>
            </a:r>
          </a:p>
          <a:p>
            <a:endParaRPr lang="sl-SI" sz="20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sl-SI" sz="2000" dirty="0" smtClean="0">
                <a:solidFill>
                  <a:prstClr val="black"/>
                </a:solidFill>
              </a:rPr>
              <a:t>B. Za potrebe hitrega ukrepanja na terenu v primerih neposredne nevarnosti porušitev, je bila izdelana </a:t>
            </a:r>
            <a:r>
              <a:rPr lang="sl-SI" sz="2000" b="1" i="1" dirty="0" smtClean="0">
                <a:solidFill>
                  <a:prstClr val="black"/>
                </a:solidFill>
              </a:rPr>
              <a:t>metoda (program) za hitro aproksimativno določitev parametrov </a:t>
            </a:r>
            <a:r>
              <a:rPr lang="sl-SI" sz="2000" b="1" i="1" dirty="0" err="1" smtClean="0">
                <a:solidFill>
                  <a:prstClr val="black"/>
                </a:solidFill>
              </a:rPr>
              <a:t>porušitvenega</a:t>
            </a:r>
            <a:r>
              <a:rPr lang="sl-SI" sz="2000" b="1" i="1" dirty="0" smtClean="0">
                <a:solidFill>
                  <a:prstClr val="black"/>
                </a:solidFill>
              </a:rPr>
              <a:t> vala</a:t>
            </a:r>
            <a:r>
              <a:rPr lang="sl-SI" sz="2000" dirty="0" smtClean="0">
                <a:solidFill>
                  <a:prstClr val="black"/>
                </a:solidFill>
              </a:rPr>
              <a:t>. Primeri uporabe so pri nenadnih poškodbah delov pregrade, najbolj pa v primerih ko zemeljski plaz zasuje reko, stvori naravno pregrado, ki se po napolnitvi bazena nujno poruši zaradi prelivanja </a:t>
            </a:r>
            <a:r>
              <a:rPr lang="sl-SI" sz="2000" i="1" dirty="0" smtClean="0">
                <a:solidFill>
                  <a:prstClr val="black"/>
                </a:solidFill>
              </a:rPr>
              <a:t>(primer: plaz na </a:t>
            </a:r>
            <a:r>
              <a:rPr lang="sl-SI" sz="2000" i="1" dirty="0" err="1" smtClean="0">
                <a:solidFill>
                  <a:prstClr val="black"/>
                </a:solidFill>
              </a:rPr>
              <a:t>Lučnici</a:t>
            </a:r>
            <a:r>
              <a:rPr lang="sl-SI" sz="2000" i="1" dirty="0" smtClean="0">
                <a:solidFill>
                  <a:prstClr val="black"/>
                </a:solidFill>
              </a:rPr>
              <a:t>, Nov.  1990)</a:t>
            </a:r>
            <a:endParaRPr lang="en-US" sz="2000" i="1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1-03: Strokovne podlage za obravnavo hidravličnih posledic porušitev pregrad/   Rajar R., </a:t>
            </a:r>
            <a:r>
              <a:rPr lang="sl-SI" sz="1800" b="1" dirty="0" err="1" smtClean="0">
                <a:solidFill>
                  <a:srgbClr val="2456A2"/>
                </a:solidFill>
              </a:rPr>
              <a:t>Četina</a:t>
            </a:r>
            <a:r>
              <a:rPr lang="sl-SI" sz="1800" b="1" dirty="0" smtClean="0">
                <a:solidFill>
                  <a:srgbClr val="2456A2"/>
                </a:solidFill>
              </a:rPr>
              <a:t> M.,  Umek A.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/>
          <a:lstStyle/>
          <a:p>
            <a:r>
              <a:rPr lang="sl-SI" sz="2400" b="1" dirty="0" smtClean="0">
                <a:solidFill>
                  <a:srgbClr val="FBC56F"/>
                </a:solidFill>
              </a:rPr>
              <a:t>PREDLOG: </a:t>
            </a:r>
            <a:r>
              <a:rPr lang="sl-SI" sz="2400" dirty="0" smtClean="0">
                <a:solidFill>
                  <a:prstClr val="black"/>
                </a:solidFill>
              </a:rPr>
              <a:t>Omenjena NAVODILA </a:t>
            </a:r>
            <a:r>
              <a:rPr lang="sl-SI" sz="1200" dirty="0">
                <a:solidFill>
                  <a:prstClr val="black"/>
                </a:solidFill>
              </a:rPr>
              <a:t>ZA IZDELAVO OCENE HIDRAVLIČNIH POSLEDIC PORUŠITVE PREGRAD </a:t>
            </a:r>
            <a:r>
              <a:rPr lang="sl-SI" sz="2400" dirty="0" smtClean="0">
                <a:solidFill>
                  <a:prstClr val="black"/>
                </a:solidFill>
              </a:rPr>
              <a:t>je nujno treba sprejeti kot zakonski akt. </a:t>
            </a:r>
          </a:p>
          <a:p>
            <a:r>
              <a:rPr lang="sl-SI" sz="1800" dirty="0" smtClean="0">
                <a:solidFill>
                  <a:prstClr val="black"/>
                </a:solidFill>
              </a:rPr>
              <a:t>Lastniki ali upravljavci pregrad so zavezani preskrbeti predpisano poročilo o posledicah porušitve, ki je osnova za pripravo načrta zaščite in reševanja.</a:t>
            </a:r>
          </a:p>
          <a:p>
            <a:r>
              <a:rPr lang="sl-SI" sz="1800" dirty="0" smtClean="0">
                <a:solidFill>
                  <a:prstClr val="black"/>
                </a:solidFill>
              </a:rPr>
              <a:t>Program za hitro določanje parametrov </a:t>
            </a:r>
            <a:r>
              <a:rPr lang="sl-SI" sz="1800" dirty="0" err="1" smtClean="0">
                <a:solidFill>
                  <a:prstClr val="black"/>
                </a:solidFill>
              </a:rPr>
              <a:t>porušitvenega</a:t>
            </a:r>
            <a:r>
              <a:rPr lang="sl-SI" sz="1800" dirty="0" smtClean="0">
                <a:solidFill>
                  <a:prstClr val="black"/>
                </a:solidFill>
              </a:rPr>
              <a:t> vala je </a:t>
            </a:r>
            <a:r>
              <a:rPr lang="sl-SI" sz="1800" dirty="0">
                <a:solidFill>
                  <a:prstClr val="black"/>
                </a:solidFill>
              </a:rPr>
              <a:t>na razpolago vsem, ki se ukvarjajo z zaščito in reševanjem. </a:t>
            </a:r>
            <a:endParaRPr lang="sl-SI" sz="1800" dirty="0" smtClean="0">
              <a:solidFill>
                <a:prstClr val="black"/>
              </a:solidFill>
            </a:endParaRPr>
          </a:p>
          <a:p>
            <a:r>
              <a:rPr lang="sl-SI" sz="2400" b="1" dirty="0" smtClean="0">
                <a:solidFill>
                  <a:srgbClr val="FBC56F"/>
                </a:solidFill>
              </a:rPr>
              <a:t>PREDLOG: </a:t>
            </a:r>
            <a:r>
              <a:rPr lang="sl-SI" sz="2400" dirty="0" smtClean="0">
                <a:solidFill>
                  <a:prstClr val="black"/>
                </a:solidFill>
              </a:rPr>
              <a:t> O</a:t>
            </a:r>
            <a:r>
              <a:rPr lang="sl-SI" sz="2000" dirty="0" smtClean="0">
                <a:solidFill>
                  <a:prstClr val="black"/>
                </a:solidFill>
              </a:rPr>
              <a:t>rganizira se kratek tečaj, na katerem se bodo uporabniki seznanili z osnovnim opisom pojava </a:t>
            </a:r>
            <a:r>
              <a:rPr lang="sl-SI" sz="2000" dirty="0" err="1" smtClean="0">
                <a:solidFill>
                  <a:prstClr val="black"/>
                </a:solidFill>
              </a:rPr>
              <a:t>porušitvenega</a:t>
            </a:r>
            <a:r>
              <a:rPr lang="sl-SI" sz="2000" dirty="0" smtClean="0">
                <a:solidFill>
                  <a:prstClr val="black"/>
                </a:solidFill>
              </a:rPr>
              <a:t> vala pri različnih tipih pregrad in vrstah porušitve in </a:t>
            </a:r>
            <a:r>
              <a:rPr lang="sl-SI" sz="2000" b="1" dirty="0" smtClean="0">
                <a:solidFill>
                  <a:prstClr val="black"/>
                </a:solidFill>
              </a:rPr>
              <a:t>z uporabo programa za hitro določitev parametrov vala.  </a:t>
            </a:r>
            <a:endParaRPr lang="en-US" sz="2000" b="1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52167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4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400" b="1" dirty="0" smtClean="0">
                <a:solidFill>
                  <a:srgbClr val="FBC56F"/>
                </a:solidFill>
              </a:rPr>
              <a:t>:</a:t>
            </a:r>
            <a:endParaRPr lang="sl-SI" sz="24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8487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297</Words>
  <Application>Microsoft Office PowerPoint</Application>
  <PresentationFormat>Diaprojekcija na zaslonu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1-03: Strokovne podlage za obravnavo hidravličnih posledic porušitev pregrad/   Rajar R., Četina M.,  Umek A.</vt:lpstr>
      <vt:lpstr>1-03: Strokovne podlage za obravnavo hidravličnih posledic porušitev pregrad/   Rajar R., Četina M.,  Umek A.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 </cp:lastModifiedBy>
  <cp:revision>37</cp:revision>
  <dcterms:created xsi:type="dcterms:W3CDTF">2017-03-22T17:34:39Z</dcterms:created>
  <dcterms:modified xsi:type="dcterms:W3CDTF">2017-04-05T17:09:44Z</dcterms:modified>
</cp:coreProperties>
</file>