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91" d="100"/>
          <a:sy n="91" d="100"/>
        </p:scale>
        <p:origin x="-1037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1</a:t>
            </a:r>
            <a:r>
              <a:rPr lang="sl-SI" sz="1800" b="1" dirty="0">
                <a:solidFill>
                  <a:srgbClr val="2456A2"/>
                </a:solidFill>
              </a:rPr>
              <a:t>-05: Obseg in pomen rednega urejanja </a:t>
            </a:r>
            <a:r>
              <a:rPr lang="sl-SI" sz="1800" b="1" dirty="0" smtClean="0">
                <a:solidFill>
                  <a:srgbClr val="2456A2"/>
                </a:solidFill>
              </a:rPr>
              <a:t>voda (tudi hudourniških območij !)</a:t>
            </a:r>
            <a:br>
              <a:rPr lang="sl-SI" sz="1800" b="1" dirty="0" smtClean="0">
                <a:solidFill>
                  <a:srgbClr val="2456A2"/>
                </a:solidFill>
              </a:rPr>
            </a:br>
            <a:r>
              <a:rPr lang="sl-SI" sz="1800" b="1" dirty="0" smtClean="0">
                <a:solidFill>
                  <a:srgbClr val="2456A2"/>
                </a:solidFill>
              </a:rPr>
              <a:t>/Papež Jože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903947"/>
            <a:ext cx="8229600" cy="4360552"/>
          </a:xfrm>
        </p:spPr>
        <p:txBody>
          <a:bodyPr>
            <a:normAutofit fontScale="77500" lnSpcReduction="20000"/>
          </a:bodyPr>
          <a:lstStyle/>
          <a:p>
            <a:r>
              <a:rPr lang="sl-SI" b="1" dirty="0" smtClean="0"/>
              <a:t>Obseg</a:t>
            </a:r>
            <a:r>
              <a:rPr lang="sl-SI" dirty="0" smtClean="0"/>
              <a:t>: redno urejanje (tudi vzdrževanje) voda je zelo obsežno (opisano v prispevku) in </a:t>
            </a:r>
            <a:r>
              <a:rPr lang="sl-SI" dirty="0" smtClean="0"/>
              <a:t>zahtevno (stroka, pogoji ..)</a:t>
            </a:r>
            <a:endParaRPr lang="sl-SI" dirty="0" smtClean="0"/>
          </a:p>
          <a:p>
            <a:r>
              <a:rPr lang="sl-SI" b="1" dirty="0" smtClean="0"/>
              <a:t>Pomen</a:t>
            </a:r>
            <a:r>
              <a:rPr lang="sl-SI" dirty="0" smtClean="0"/>
              <a:t>: p</a:t>
            </a:r>
            <a:r>
              <a:rPr lang="en-GB" dirty="0" err="1"/>
              <a:t>ravočasn</a:t>
            </a:r>
            <a:r>
              <a:rPr lang="sl-SI" dirty="0"/>
              <a:t>o, </a:t>
            </a:r>
            <a:r>
              <a:rPr lang="en-GB" dirty="0" err="1"/>
              <a:t>neprekinj</a:t>
            </a:r>
            <a:r>
              <a:rPr lang="sl-SI" dirty="0"/>
              <a:t>eno</a:t>
            </a:r>
            <a:r>
              <a:rPr lang="en-GB" dirty="0"/>
              <a:t>, in </a:t>
            </a:r>
            <a:r>
              <a:rPr lang="en-GB" dirty="0" err="1"/>
              <a:t>ustrezn</a:t>
            </a:r>
            <a:r>
              <a:rPr lang="sl-SI" dirty="0"/>
              <a:t>o</a:t>
            </a:r>
            <a:r>
              <a:rPr lang="en-GB" dirty="0"/>
              <a:t> </a:t>
            </a:r>
            <a:r>
              <a:rPr lang="en-GB" dirty="0" err="1"/>
              <a:t>vzdrževanj</a:t>
            </a:r>
            <a:r>
              <a:rPr lang="sl-SI" dirty="0"/>
              <a:t>e</a:t>
            </a:r>
            <a:r>
              <a:rPr lang="en-GB" dirty="0"/>
              <a:t> </a:t>
            </a:r>
            <a:r>
              <a:rPr lang="en-GB" dirty="0" err="1"/>
              <a:t>vodnih</a:t>
            </a:r>
            <a:r>
              <a:rPr lang="en-GB" dirty="0"/>
              <a:t> in </a:t>
            </a:r>
            <a:r>
              <a:rPr lang="en-GB" dirty="0" err="1"/>
              <a:t>priobalnih</a:t>
            </a:r>
            <a:r>
              <a:rPr lang="en-GB" dirty="0"/>
              <a:t> </a:t>
            </a:r>
            <a:r>
              <a:rPr lang="en-GB" dirty="0" err="1"/>
              <a:t>zemljišč</a:t>
            </a:r>
            <a:r>
              <a:rPr lang="en-GB" dirty="0"/>
              <a:t> </a:t>
            </a:r>
            <a:r>
              <a:rPr lang="en-GB" dirty="0" err="1"/>
              <a:t>ter</a:t>
            </a:r>
            <a:r>
              <a:rPr lang="en-GB" dirty="0"/>
              <a:t> </a:t>
            </a:r>
            <a:r>
              <a:rPr lang="en-GB" dirty="0" err="1"/>
              <a:t>vodne</a:t>
            </a:r>
            <a:r>
              <a:rPr lang="en-GB" dirty="0"/>
              <a:t> </a:t>
            </a:r>
            <a:r>
              <a:rPr lang="en-GB" dirty="0" err="1"/>
              <a:t>infrastrukture</a:t>
            </a:r>
            <a:r>
              <a:rPr lang="sl-SI" dirty="0"/>
              <a:t> </a:t>
            </a:r>
            <a:r>
              <a:rPr lang="sl-SI" u="sng" dirty="0" smtClean="0"/>
              <a:t>preprečuje </a:t>
            </a:r>
            <a:r>
              <a:rPr lang="sl-SI" u="sng" dirty="0"/>
              <a:t>povečevanje </a:t>
            </a:r>
            <a:r>
              <a:rPr lang="sl-SI" u="sng" dirty="0" smtClean="0"/>
              <a:t>poplavne in erozijske ogroženosti</a:t>
            </a:r>
            <a:r>
              <a:rPr lang="sl-SI" dirty="0"/>
              <a:t>, </a:t>
            </a:r>
            <a:r>
              <a:rPr lang="sl-SI" u="sng" dirty="0"/>
              <a:t>zmanjšuje poplavne </a:t>
            </a:r>
            <a:r>
              <a:rPr lang="sl-SI" u="sng" dirty="0" smtClean="0"/>
              <a:t>škode</a:t>
            </a:r>
            <a:r>
              <a:rPr lang="sl-SI" dirty="0"/>
              <a:t> </a:t>
            </a:r>
            <a:r>
              <a:rPr lang="sl-SI" dirty="0" smtClean="0"/>
              <a:t>in</a:t>
            </a:r>
            <a:r>
              <a:rPr lang="sl-SI" dirty="0" smtClean="0"/>
              <a:t> </a:t>
            </a:r>
            <a:r>
              <a:rPr lang="sl-SI" u="sng" dirty="0" smtClean="0"/>
              <a:t>omogoča </a:t>
            </a:r>
            <a:r>
              <a:rPr lang="sl-SI" u="sng" dirty="0"/>
              <a:t>ustrezno načrtovanje in izvedbo investicij </a:t>
            </a:r>
            <a:r>
              <a:rPr lang="sl-SI" u="sng" dirty="0" smtClean="0"/>
              <a:t>za </a:t>
            </a:r>
            <a:r>
              <a:rPr lang="sl-SI" u="sng" dirty="0"/>
              <a:t>zmanjševanje </a:t>
            </a:r>
            <a:r>
              <a:rPr lang="sl-SI" u="sng" dirty="0" smtClean="0"/>
              <a:t>poplavne </a:t>
            </a:r>
            <a:r>
              <a:rPr lang="sl-SI" u="sng" dirty="0"/>
              <a:t>ogroženosti</a:t>
            </a:r>
            <a:r>
              <a:rPr lang="sl-SI" dirty="0"/>
              <a:t> </a:t>
            </a:r>
            <a:r>
              <a:rPr lang="sl-SI" dirty="0" smtClean="0"/>
              <a:t>ter </a:t>
            </a:r>
            <a:r>
              <a:rPr lang="sl-SI" u="sng" dirty="0" smtClean="0"/>
              <a:t>ustrezno </a:t>
            </a:r>
            <a:r>
              <a:rPr lang="sl-SI" u="sng" dirty="0" smtClean="0"/>
              <a:t>načrtovanje in odziv ob nesrečah</a:t>
            </a:r>
          </a:p>
          <a:p>
            <a:r>
              <a:rPr lang="sl-SI" b="1" dirty="0" smtClean="0"/>
              <a:t>Stanje</a:t>
            </a:r>
            <a:r>
              <a:rPr lang="sl-SI" dirty="0" smtClean="0"/>
              <a:t>: pripravljenost, kompetentnost in volja institucij in koncesionarjev VENDAR nezadostno sredstva / neustrezno planiranje = nezadostna izvedba, povečevanje ogroženosti ..  </a:t>
            </a:r>
          </a:p>
          <a:p>
            <a:r>
              <a:rPr lang="sl-SI" b="1" dirty="0" smtClean="0"/>
              <a:t>LJUDJE?</a:t>
            </a:r>
            <a:r>
              <a:rPr lang="sl-SI" dirty="0" smtClean="0"/>
              <a:t>: ... ne </a:t>
            </a:r>
            <a:r>
              <a:rPr lang="sl-SI" dirty="0"/>
              <a:t>razumejo </a:t>
            </a:r>
            <a:r>
              <a:rPr lang="sl-SI" dirty="0" smtClean="0"/>
              <a:t>stalno „dvoumno opravičevanje“ </a:t>
            </a:r>
            <a:r>
              <a:rPr lang="sl-SI" dirty="0"/>
              <a:t>in vse manj zaupajo institucijam in stroki (realizacija</a:t>
            </a:r>
            <a:r>
              <a:rPr lang="sl-SI" dirty="0" smtClean="0"/>
              <a:t>?)</a:t>
            </a:r>
            <a:endParaRPr lang="sl-SI" dirty="0"/>
          </a:p>
        </p:txBody>
      </p:sp>
      <p:sp>
        <p:nvSpPr>
          <p:cNvPr id="8" name="Rectangle 7"/>
          <p:cNvSpPr/>
          <p:nvPr/>
        </p:nvSpPr>
        <p:spPr>
          <a:xfrm>
            <a:off x="457200" y="1340768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1-05: Obseg in pomen rednega urejanja voda (tudi hudourniških območij !)</a:t>
            </a:r>
            <a:br>
              <a:rPr lang="sl-SI" sz="1800" b="1" dirty="0">
                <a:solidFill>
                  <a:srgbClr val="2456A2"/>
                </a:solidFill>
              </a:rPr>
            </a:br>
            <a:r>
              <a:rPr lang="sl-SI" sz="1800" b="1" dirty="0">
                <a:solidFill>
                  <a:srgbClr val="2456A2"/>
                </a:solidFill>
              </a:rPr>
              <a:t>/Papež Jože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903947"/>
            <a:ext cx="8229600" cy="4105387"/>
          </a:xfrm>
        </p:spPr>
        <p:txBody>
          <a:bodyPr>
            <a:normAutofit fontScale="85000" lnSpcReduction="10000"/>
          </a:bodyPr>
          <a:lstStyle/>
          <a:p>
            <a:r>
              <a:rPr lang="sl-SI" b="1" dirty="0" smtClean="0"/>
              <a:t>Odločevalci?</a:t>
            </a:r>
            <a:r>
              <a:rPr lang="sl-SI" dirty="0" smtClean="0"/>
              <a:t> Vse </a:t>
            </a:r>
            <a:r>
              <a:rPr lang="sl-SI" dirty="0" smtClean="0"/>
              <a:t>institucije in Vlada (Akcijski načrt 2015!) se s tem strinjajo in javno priznavajo „zadrego</a:t>
            </a:r>
            <a:r>
              <a:rPr lang="sl-SI" dirty="0" smtClean="0"/>
              <a:t>“.</a:t>
            </a:r>
            <a:endParaRPr lang="sl-SI" dirty="0" smtClean="0"/>
          </a:p>
          <a:p>
            <a:r>
              <a:rPr lang="sl-SI" b="1" dirty="0" smtClean="0"/>
              <a:t>Kje / zakaj </a:t>
            </a:r>
            <a:r>
              <a:rPr lang="sl-SI" b="1" dirty="0" smtClean="0"/>
              <a:t>nastaja „kratek </a:t>
            </a:r>
            <a:r>
              <a:rPr lang="sl-SI" b="1" dirty="0" smtClean="0"/>
              <a:t>stik“? Odpravimo ga </a:t>
            </a:r>
            <a:r>
              <a:rPr lang="sl-SI" b="1" dirty="0" smtClean="0"/>
              <a:t>danes</a:t>
            </a:r>
            <a:r>
              <a:rPr lang="sl-SI" dirty="0" smtClean="0"/>
              <a:t> (</a:t>
            </a:r>
            <a:r>
              <a:rPr lang="sl-SI" u="sng" dirty="0" smtClean="0"/>
              <a:t>pred </a:t>
            </a:r>
            <a:r>
              <a:rPr lang="sl-SI" u="sng" dirty="0" smtClean="0"/>
              <a:t>naslednjimi </a:t>
            </a:r>
            <a:r>
              <a:rPr lang="sl-SI" u="sng" dirty="0" smtClean="0"/>
              <a:t>poplavami!</a:t>
            </a:r>
            <a:r>
              <a:rPr lang="sl-SI" dirty="0" smtClean="0"/>
              <a:t>) </a:t>
            </a:r>
            <a:r>
              <a:rPr lang="sl-SI" dirty="0" smtClean="0"/>
              <a:t>in skupaj (VLADA, </a:t>
            </a:r>
            <a:r>
              <a:rPr lang="sl-SI" dirty="0"/>
              <a:t>MOP, DRSV, </a:t>
            </a:r>
            <a:r>
              <a:rPr lang="sl-SI" dirty="0"/>
              <a:t>ARSO, URSZR</a:t>
            </a:r>
            <a:r>
              <a:rPr lang="sl-SI" dirty="0"/>
              <a:t>, </a:t>
            </a:r>
            <a:r>
              <a:rPr lang="sl-SI" dirty="0" smtClean="0"/>
              <a:t>občine) </a:t>
            </a:r>
            <a:r>
              <a:rPr lang="sl-SI" dirty="0" smtClean="0"/>
              <a:t>zagotovimo že (soglasno) dogovorjena sredstva (25 mio) in kontinuirano izvedbo!</a:t>
            </a:r>
            <a:endParaRPr lang="sl-SI" dirty="0" smtClean="0"/>
          </a:p>
          <a:p>
            <a:r>
              <a:rPr lang="sl-SI" dirty="0" smtClean="0"/>
              <a:t>Za večjo kvaliteto življenja v Sloveniji, za </a:t>
            </a:r>
            <a:r>
              <a:rPr lang="sl-SI" dirty="0" smtClean="0"/>
              <a:t>sedanje in prihodnje generacije / vzdržni odnos do okolja in voda!</a:t>
            </a:r>
            <a:endParaRPr lang="sl-SI" dirty="0" smtClean="0"/>
          </a:p>
          <a:p>
            <a:r>
              <a:rPr lang="sl-SI" dirty="0" smtClean="0"/>
              <a:t>Vlaganje </a:t>
            </a:r>
            <a:r>
              <a:rPr lang="sl-SI" dirty="0"/>
              <a:t>v </a:t>
            </a:r>
            <a:r>
              <a:rPr lang="sl-SI" b="1" dirty="0"/>
              <a:t>preventivo</a:t>
            </a:r>
            <a:r>
              <a:rPr lang="sl-SI" dirty="0"/>
              <a:t> (namesto v kurativo) ima </a:t>
            </a:r>
            <a:r>
              <a:rPr lang="sl-SI" dirty="0" smtClean="0"/>
              <a:t>dokazano večkratni </a:t>
            </a:r>
            <a:r>
              <a:rPr lang="sl-SI" dirty="0"/>
              <a:t>pozitivni </a:t>
            </a:r>
            <a:r>
              <a:rPr lang="sl-SI" dirty="0" smtClean="0"/>
              <a:t>učinek (tudi finančni)!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340768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256</Words>
  <Application>Microsoft Office PowerPoint</Application>
  <PresentationFormat>Diaprojekcija na zaslonu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1-05: Obseg in pomen rednega urejanja voda (tudi hudourniških območij !) /Papež Jože</vt:lpstr>
      <vt:lpstr>1-05: Obseg in pomen rednega urejanja voda (tudi hudourniških območij !) /Papež Jože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Jože Papež</cp:lastModifiedBy>
  <cp:revision>41</cp:revision>
  <dcterms:created xsi:type="dcterms:W3CDTF">2017-03-22T17:34:39Z</dcterms:created>
  <dcterms:modified xsi:type="dcterms:W3CDTF">2017-04-12T04:55:53Z</dcterms:modified>
</cp:coreProperties>
</file>