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61" d="100"/>
          <a:sy n="61" d="100"/>
        </p:scale>
        <p:origin x="72" y="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30.3.2017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</a:t>
            </a:r>
            <a:r>
              <a:rPr lang="sl-SI" sz="1800" b="1" dirty="0" smtClean="0">
                <a:solidFill>
                  <a:srgbClr val="2456A2"/>
                </a:solidFill>
              </a:rPr>
              <a:t>-12</a:t>
            </a:r>
            <a:r>
              <a:rPr lang="sl-SI" sz="1800" b="1" dirty="0">
                <a:solidFill>
                  <a:srgbClr val="2456A2"/>
                </a:solidFill>
              </a:rPr>
              <a:t>: Suhi zadrževalniki in nadomestila za škodo zaradi uničenja ali zmanjšanja pridelka na kmetijskih zemljiščih /Glavan M., Pintar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435280" cy="4419675"/>
          </a:xfrm>
        </p:spPr>
        <p:txBody>
          <a:bodyPr>
            <a:normAutofit/>
          </a:bodyPr>
          <a:lstStyle/>
          <a:p>
            <a:r>
              <a:rPr lang="sl-SI" sz="2400" dirty="0"/>
              <a:t>V letu 2014 in 2015 so lastniki kmetijskih zemljišč na območju </a:t>
            </a:r>
            <a:r>
              <a:rPr lang="sl-SI" sz="2400" dirty="0" smtClean="0"/>
              <a:t>SZ Bolehnečici </a:t>
            </a:r>
            <a:r>
              <a:rPr lang="sl-SI" sz="2400" dirty="0"/>
              <a:t>zaradi </a:t>
            </a:r>
            <a:r>
              <a:rPr lang="sl-SI" sz="2400" dirty="0" smtClean="0"/>
              <a:t>poplave utrpeli </a:t>
            </a:r>
            <a:r>
              <a:rPr lang="sl-SI" sz="2400" dirty="0"/>
              <a:t>velike </a:t>
            </a:r>
            <a:r>
              <a:rPr lang="sl-SI" sz="2400" dirty="0" smtClean="0"/>
              <a:t>izgube pridelka.</a:t>
            </a:r>
          </a:p>
          <a:p>
            <a:r>
              <a:rPr lang="sl-SI" sz="2400" dirty="0"/>
              <a:t>Pri odgovornih so iskali možnost nadomestila za škodo, </a:t>
            </a:r>
            <a:r>
              <a:rPr lang="sl-SI" sz="2400" dirty="0" smtClean="0"/>
              <a:t>po 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 </a:t>
            </a:r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vodah (ZV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sl-SI" sz="2400" dirty="0" smtClean="0"/>
              <a:t> </a:t>
            </a:r>
            <a:r>
              <a:rPr lang="sl-SI" sz="2400" b="1" dirty="0" smtClean="0"/>
              <a:t>in </a:t>
            </a:r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 o umeščanju prostorskih ureditev državnega pomena v prostor (ZUPUDPP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sl-SI" sz="2400" dirty="0" smtClean="0"/>
              <a:t>, </a:t>
            </a:r>
            <a:r>
              <a:rPr lang="sl-SI" sz="2400" dirty="0"/>
              <a:t>vendar ministrstvo nadomestil ne more izplačati, ker </a:t>
            </a: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 pripravljenih metodoloških 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izhodišč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/>
              <a:t>(že od leta 2012). Kljub poskusom.</a:t>
            </a:r>
          </a:p>
          <a:p>
            <a:pPr hangingPunct="0"/>
            <a:r>
              <a:rPr lang="sl-SI" sz="2000" dirty="0" smtClean="0"/>
              <a:t>Naš izračun </a:t>
            </a:r>
            <a:r>
              <a:rPr lang="sl-SI" sz="2000" dirty="0"/>
              <a:t>je pokazal, da bi bile izgube pridelovalcev na območju zadrževalnika Bolehnečicev v najslabšem primeru, </a:t>
            </a:r>
            <a:r>
              <a:rPr lang="sl-SI" sz="2000" b="1" dirty="0"/>
              <a:t>med 108.000 in </a:t>
            </a:r>
            <a:r>
              <a:rPr lang="sl-SI" sz="2000" b="1" dirty="0" smtClean="0"/>
              <a:t>111.000 EUR/dogodek</a:t>
            </a:r>
            <a:r>
              <a:rPr lang="sl-SI" sz="2000" dirty="0" smtClean="0"/>
              <a:t>, </a:t>
            </a:r>
            <a:r>
              <a:rPr lang="sl-SI" sz="2000" dirty="0"/>
              <a:t>če upoštevamo le škodo na pridelku, oziroma med </a:t>
            </a:r>
            <a:r>
              <a:rPr lang="sl-SI" sz="2000" b="1" dirty="0"/>
              <a:t>244.000 in 256.000 EUR</a:t>
            </a:r>
            <a:r>
              <a:rPr lang="sl-SI" sz="2000" dirty="0"/>
              <a:t>, če v izračunu upoštevamo še dokup pridelka na trgu, zaradi potreb v pridelavi in predelavi na kmetijah.</a:t>
            </a:r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8561"/>
            <a:ext cx="971600" cy="9551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50" y="3556668"/>
            <a:ext cx="528696" cy="67394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2-09: Usklajene </a:t>
            </a:r>
            <a:r>
              <a:rPr lang="sl-SI" sz="1800" b="1" dirty="0">
                <a:solidFill>
                  <a:srgbClr val="2456A2"/>
                </a:solidFill>
              </a:rPr>
              <a:t>hidrogeološke podlage za upravljanje s čezmejnimi podzemnimi vodami med Slovenijo in Hrvaško na območju med Tržaškim in Kvarnerskim zalivom /Meglič P., </a:t>
            </a:r>
            <a:r>
              <a:rPr lang="sl-SI" sz="1800" b="1" dirty="0" err="1">
                <a:solidFill>
                  <a:srgbClr val="2456A2"/>
                </a:solidFill>
              </a:rPr>
              <a:t>Prestor</a:t>
            </a:r>
            <a:r>
              <a:rPr lang="sl-SI" sz="1800" b="1" dirty="0">
                <a:solidFill>
                  <a:srgbClr val="2456A2"/>
                </a:solidFill>
              </a:rPr>
              <a:t> J., Celarc B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720592"/>
          </a:xfrm>
        </p:spPr>
        <p:txBody>
          <a:bodyPr>
            <a:normAutofit fontScale="62500" lnSpcReduction="20000"/>
          </a:bodyPr>
          <a:lstStyle/>
          <a:p>
            <a:r>
              <a:rPr lang="sl-SI" dirty="0"/>
              <a:t>Sistem izplačila odškodnin bi sicer moral biti med investitorjem in lastniki/najemniki/zakupniki dogovorjen že pred začetkom obratovanja SZ, a zaradi takratnih političnih razmer (1985) to ni bilo narejeno</a:t>
            </a:r>
            <a:r>
              <a:rPr lang="sl-SI" dirty="0" smtClean="0"/>
              <a:t>.</a:t>
            </a:r>
          </a:p>
          <a:p>
            <a:r>
              <a:rPr lang="sl-SI" dirty="0"/>
              <a:t>Zatečeno stanje je posledica nezainteresiranosti ministrstev, pristojnih za okolje in prostor, ki tega problema, kljub nekaterim poskusom, v petih letih še niso uspela rešiti. </a:t>
            </a:r>
            <a:endParaRPr lang="sl-SI" dirty="0" smtClean="0"/>
          </a:p>
          <a:p>
            <a:r>
              <a:rPr lang="sl-SI" sz="3800" b="1" dirty="0" smtClean="0">
                <a:solidFill>
                  <a:srgbClr val="00B050"/>
                </a:solidFill>
              </a:rPr>
              <a:t>Zadevo </a:t>
            </a:r>
            <a:r>
              <a:rPr lang="sl-SI" sz="3800" b="1" dirty="0">
                <a:solidFill>
                  <a:srgbClr val="00B050"/>
                </a:solidFill>
              </a:rPr>
              <a:t>je možno rešiti hitro in učinkoviti s pripravo metodologije za ocenjevanje nadomestil za škodo, ki jo predpiše vlada z </a:t>
            </a:r>
            <a:r>
              <a:rPr lang="sl-SI" sz="3800" b="1" dirty="0" smtClean="0">
                <a:solidFill>
                  <a:srgbClr val="00B050"/>
                </a:solidFill>
              </a:rPr>
              <a:t>uredbo.</a:t>
            </a:r>
          </a:p>
          <a:p>
            <a:r>
              <a:rPr lang="sl-SI" dirty="0" smtClean="0"/>
              <a:t>Zgledovati po </a:t>
            </a:r>
            <a:r>
              <a:rPr lang="sl-SI" dirty="0"/>
              <a:t>Uredbi o metodologiji za ocenjevanje škode Ministrstva za obrambo, (Uradni list RS, št. 67/03, 79/04, 33/05, 81/06 in 68/08), ki pokriva kmetijstvo. </a:t>
            </a:r>
            <a:r>
              <a:rPr lang="sl-SI" dirty="0" smtClean="0"/>
              <a:t>Pojem </a:t>
            </a:r>
            <a:r>
              <a:rPr lang="sl-SI" dirty="0"/>
              <a:t>škode razširiti tudi na tiste oblike, ki so posledice človekovega vpliva (suhi zadrževalniki). </a:t>
            </a:r>
            <a:endParaRPr lang="sl-SI" dirty="0" smtClean="0"/>
          </a:p>
          <a:p>
            <a:r>
              <a:rPr lang="sl-SI" dirty="0" smtClean="0"/>
              <a:t>Pomembno </a:t>
            </a:r>
            <a:r>
              <a:rPr lang="sl-SI" dirty="0"/>
              <a:t>je opozoriti, da mora biti škoda na kmetijskih zemljiščih in kmetijskih kulturah ocenjena za vsak poplavni dogodek, ki preplavi kmetijske površine znotraj zadrževalnega prostora suhega zadrževalnika.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573016"/>
            <a:ext cx="794800" cy="83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355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1-12: Suhi zadrževalniki in nadomestila za škodo zaradi uničenja ali zmanjšanja pridelka na kmetijskih zemljiščih /Glavan M., Pintar M.</vt:lpstr>
      <vt:lpstr>2-09: Usklajene hidrogeološke podlage za upravljanje s čezmejnimi podzemnimi vodami med Slovenijo in Hrvaško na območju med Tržaškim in Kvarnerskim zalivom /Meglič P., Prestor J., Celarc B.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Glavan, Matjaž</cp:lastModifiedBy>
  <cp:revision>34</cp:revision>
  <dcterms:created xsi:type="dcterms:W3CDTF">2017-03-22T17:34:39Z</dcterms:created>
  <dcterms:modified xsi:type="dcterms:W3CDTF">2017-03-30T08:19:44Z</dcterms:modified>
</cp:coreProperties>
</file>