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BC56F"/>
    <a:srgbClr val="2456A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447" autoAdjust="0"/>
  </p:normalViewPr>
  <p:slideViewPr>
    <p:cSldViewPr>
      <p:cViewPr>
        <p:scale>
          <a:sx n="100" d="100"/>
          <a:sy n="100" d="100"/>
        </p:scale>
        <p:origin x="-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p>
            <a:fld id="{D8045303-C1F4-4631-A7E3-635C4C123EC7}" type="datetimeFigureOut">
              <a:rPr lang="sl-SI" smtClean="0"/>
              <a:pPr/>
              <a:t>5.4.2017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D8045303-C1F4-4631-A7E3-635C4C123EC7}" type="datetimeFigureOut">
              <a:rPr lang="sl-SI" smtClean="0"/>
              <a:pPr/>
              <a:t>5.4.2017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D8045303-C1F4-4631-A7E3-635C4C123EC7}" type="datetimeFigureOut">
              <a:rPr lang="sl-SI" smtClean="0"/>
              <a:pPr/>
              <a:t>5.4.2017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D8045303-C1F4-4631-A7E3-635C4C123EC7}" type="datetimeFigureOut">
              <a:rPr lang="sl-SI" smtClean="0"/>
              <a:pPr/>
              <a:t>5.4.2017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045303-C1F4-4631-A7E3-635C4C123EC7}" type="datetimeFigureOut">
              <a:rPr lang="sl-SI" smtClean="0"/>
              <a:pPr/>
              <a:t>5.4.2017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0"/>
          </p:nvPr>
        </p:nvSpPr>
        <p:spPr/>
        <p:txBody>
          <a:bodyPr/>
          <a:lstStyle/>
          <a:p>
            <a:fld id="{D8045303-C1F4-4631-A7E3-635C4C123EC7}" type="datetimeFigureOut">
              <a:rPr lang="sl-SI" smtClean="0"/>
              <a:pPr/>
              <a:t>5.4.2017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6"/>
          <p:cNvSpPr>
            <a:spLocks noGrp="1"/>
          </p:cNvSpPr>
          <p:nvPr>
            <p:ph type="dt" sz="half" idx="10"/>
          </p:nvPr>
        </p:nvSpPr>
        <p:spPr/>
        <p:txBody>
          <a:bodyPr/>
          <a:lstStyle/>
          <a:p>
            <a:fld id="{D8045303-C1F4-4631-A7E3-635C4C123EC7}" type="datetimeFigureOut">
              <a:rPr lang="sl-SI" smtClean="0"/>
              <a:pPr/>
              <a:t>5.4.2017</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p>
            <a:fld id="{D8045303-C1F4-4631-A7E3-635C4C123EC7}" type="datetimeFigureOut">
              <a:rPr lang="sl-SI" smtClean="0"/>
              <a:pPr/>
              <a:t>5.4.2017</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045303-C1F4-4631-A7E3-635C4C123EC7}" type="datetimeFigureOut">
              <a:rPr lang="sl-SI" smtClean="0"/>
              <a:pPr/>
              <a:t>5.4.2017</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045303-C1F4-4631-A7E3-635C4C123EC7}" type="datetimeFigureOut">
              <a:rPr lang="sl-SI" smtClean="0"/>
              <a:pPr/>
              <a:t>5.4.2017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045303-C1F4-4631-A7E3-635C4C123EC7}" type="datetimeFigureOut">
              <a:rPr lang="sl-SI" smtClean="0"/>
              <a:pPr/>
              <a:t>5.4.2017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D25F0A24-8924-40FE-8FA2-AE2335FF94E1}" type="slidenum">
              <a:rPr lang="sl-SI" smtClean="0"/>
              <a:pPr/>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l-S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45303-C1F4-4631-A7E3-635C4C123EC7}" type="datetimeFigureOut">
              <a:rPr lang="sl-SI" smtClean="0"/>
              <a:pPr/>
              <a:t>5.4.2017</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5F0A24-8924-40FE-8FA2-AE2335FF94E1}"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werpoint-BLANC.jpg"/>
          <p:cNvPicPr>
            <a:picLocks noChangeAspect="1"/>
          </p:cNvPicPr>
          <p:nvPr/>
        </p:nvPicPr>
        <p:blipFill>
          <a:blip r:embed="rId2" cstate="print"/>
          <a:stretch>
            <a:fillRect/>
          </a:stretch>
        </p:blipFill>
        <p:spPr>
          <a:xfrm>
            <a:off x="0" y="0"/>
            <a:ext cx="9144000" cy="6858000"/>
          </a:xfrm>
          <a:prstGeom prst="rect">
            <a:avLst/>
          </a:prstGeom>
        </p:spPr>
      </p:pic>
      <p:sp>
        <p:nvSpPr>
          <p:cNvPr id="8" name="Rectangle 7"/>
          <p:cNvSpPr/>
          <p:nvPr/>
        </p:nvSpPr>
        <p:spPr>
          <a:xfrm>
            <a:off x="457200" y="1080079"/>
            <a:ext cx="4030912" cy="523220"/>
          </a:xfrm>
          <a:prstGeom prst="rect">
            <a:avLst/>
          </a:prstGeom>
        </p:spPr>
        <p:txBody>
          <a:bodyPr wrap="none">
            <a:spAutoFit/>
          </a:bodyPr>
          <a:lstStyle/>
          <a:p>
            <a:pPr>
              <a:spcBef>
                <a:spcPct val="0"/>
              </a:spcBef>
            </a:pPr>
            <a:r>
              <a:rPr lang="sl-SI" sz="2800" b="1" dirty="0">
                <a:solidFill>
                  <a:srgbClr val="FBC56F"/>
                </a:solidFill>
              </a:rPr>
              <a:t>POVZETKI / UGOTOVITVE:</a:t>
            </a:r>
          </a:p>
        </p:txBody>
      </p:sp>
      <p:pic>
        <p:nvPicPr>
          <p:cNvPr id="9" name="Picture 8" descr="LOGO.png"/>
          <p:cNvPicPr>
            <a:picLocks noChangeAspect="1"/>
          </p:cNvPicPr>
          <p:nvPr/>
        </p:nvPicPr>
        <p:blipFill>
          <a:blip r:embed="rId3" cstate="print"/>
          <a:srcRect r="72981" b="23077"/>
          <a:stretch>
            <a:fillRect/>
          </a:stretch>
        </p:blipFill>
        <p:spPr>
          <a:xfrm>
            <a:off x="8172400" y="5877272"/>
            <a:ext cx="720080" cy="757979"/>
          </a:xfrm>
          <a:prstGeom prst="rect">
            <a:avLst/>
          </a:prstGeom>
        </p:spPr>
      </p:pic>
      <p:sp>
        <p:nvSpPr>
          <p:cNvPr id="6" name="Title 5"/>
          <p:cNvSpPr>
            <a:spLocks noGrp="1"/>
          </p:cNvSpPr>
          <p:nvPr>
            <p:ph type="title"/>
          </p:nvPr>
        </p:nvSpPr>
        <p:spPr/>
        <p:txBody>
          <a:bodyPr>
            <a:normAutofit/>
          </a:bodyPr>
          <a:lstStyle/>
          <a:p>
            <a:pPr algn="l"/>
            <a:r>
              <a:rPr lang="sl-SI" sz="1800" b="1" dirty="0" smtClean="0">
                <a:solidFill>
                  <a:srgbClr val="2456A2"/>
                </a:solidFill>
              </a:rPr>
              <a:t>1-14: Vrednotenje </a:t>
            </a:r>
            <a:r>
              <a:rPr lang="sl-SI" sz="1800" b="1" dirty="0">
                <a:solidFill>
                  <a:srgbClr val="2456A2"/>
                </a:solidFill>
              </a:rPr>
              <a:t>vpliva odlagališč na stanje podzemne vode </a:t>
            </a:r>
            <a:r>
              <a:rPr lang="sl-SI" sz="1800" b="1" dirty="0" smtClean="0">
                <a:solidFill>
                  <a:srgbClr val="2456A2"/>
                </a:solidFill>
              </a:rPr>
              <a:t>/</a:t>
            </a:r>
            <a:r>
              <a:rPr lang="sl-SI" sz="1800" b="1" dirty="0" err="1" smtClean="0">
                <a:solidFill>
                  <a:srgbClr val="2456A2"/>
                </a:solidFill>
              </a:rPr>
              <a:t>Serianz</a:t>
            </a:r>
            <a:r>
              <a:rPr lang="sl-SI" sz="1800" b="1" dirty="0" smtClean="0">
                <a:solidFill>
                  <a:srgbClr val="2456A2"/>
                </a:solidFill>
              </a:rPr>
              <a:t> </a:t>
            </a:r>
            <a:r>
              <a:rPr lang="sl-SI" sz="1800" b="1" dirty="0">
                <a:solidFill>
                  <a:srgbClr val="2456A2"/>
                </a:solidFill>
              </a:rPr>
              <a:t>L., </a:t>
            </a:r>
            <a:r>
              <a:rPr lang="sl-SI" sz="1800" b="1" dirty="0" smtClean="0">
                <a:solidFill>
                  <a:srgbClr val="2456A2"/>
                </a:solidFill>
              </a:rPr>
              <a:t>Cerar S., Koren </a:t>
            </a:r>
            <a:r>
              <a:rPr lang="sl-SI" sz="1800" b="1" dirty="0">
                <a:solidFill>
                  <a:srgbClr val="2456A2"/>
                </a:solidFill>
              </a:rPr>
              <a:t>K., Prestor J., Mali N., Mladenović B.	</a:t>
            </a:r>
            <a:r>
              <a:rPr lang="sl-SI" sz="1800" dirty="0"/>
              <a:t/>
            </a:r>
            <a:br>
              <a:rPr lang="sl-SI" sz="1800" dirty="0"/>
            </a:br>
            <a:endParaRPr lang="en-US" sz="1800" dirty="0"/>
          </a:p>
        </p:txBody>
      </p:sp>
      <p:sp>
        <p:nvSpPr>
          <p:cNvPr id="7" name="Content Placeholder 6"/>
          <p:cNvSpPr>
            <a:spLocks noGrp="1"/>
          </p:cNvSpPr>
          <p:nvPr>
            <p:ph idx="1"/>
          </p:nvPr>
        </p:nvSpPr>
        <p:spPr/>
        <p:txBody>
          <a:bodyPr>
            <a:noAutofit/>
          </a:bodyPr>
          <a:lstStyle/>
          <a:p>
            <a:r>
              <a:rPr lang="sl-SI" sz="1600" dirty="0" smtClean="0"/>
              <a:t>V Sloveniji je 18 </a:t>
            </a:r>
            <a:r>
              <a:rPr lang="sl-SI" sz="1600" dirty="0"/>
              <a:t>aktivnih </a:t>
            </a:r>
            <a:r>
              <a:rPr lang="sl-SI" sz="1600" dirty="0" smtClean="0"/>
              <a:t>odlagališč, </a:t>
            </a:r>
            <a:r>
              <a:rPr lang="sl-SI" sz="1600" dirty="0"/>
              <a:t>23 v zapiranju in 39 zaprtih </a:t>
            </a:r>
            <a:r>
              <a:rPr lang="sl-SI" sz="1600" dirty="0" smtClean="0"/>
              <a:t>odlagališč,</a:t>
            </a:r>
          </a:p>
          <a:p>
            <a:r>
              <a:rPr lang="sl-SI" sz="1600" dirty="0"/>
              <a:t>n</a:t>
            </a:r>
            <a:r>
              <a:rPr lang="sl-SI" sz="1600" dirty="0" smtClean="0"/>
              <a:t>a </a:t>
            </a:r>
            <a:r>
              <a:rPr lang="sl-SI" sz="1600" dirty="0"/>
              <a:t>67 odlagališčih </a:t>
            </a:r>
            <a:r>
              <a:rPr lang="sl-SI" sz="1600" dirty="0" smtClean="0"/>
              <a:t>se izvaja </a:t>
            </a:r>
            <a:r>
              <a:rPr lang="sl-SI" sz="1600" dirty="0"/>
              <a:t>obratovalni monitoring stanja podzemne </a:t>
            </a:r>
            <a:r>
              <a:rPr lang="sl-SI" sz="1600" dirty="0" smtClean="0"/>
              <a:t>vode, na </a:t>
            </a:r>
            <a:r>
              <a:rPr lang="sl-SI" sz="1600" dirty="0"/>
              <a:t>12 odlagališčih je bil monitoring </a:t>
            </a:r>
            <a:r>
              <a:rPr lang="sl-SI" sz="1600" dirty="0" smtClean="0"/>
              <a:t>opuščen,</a:t>
            </a:r>
            <a:endParaRPr lang="sl-SI" sz="1600" dirty="0"/>
          </a:p>
          <a:p>
            <a:r>
              <a:rPr lang="sl-SI" sz="1600" dirty="0"/>
              <a:t>l</a:t>
            </a:r>
            <a:r>
              <a:rPr lang="sl-SI" sz="1600" dirty="0" smtClean="0"/>
              <a:t>etni </a:t>
            </a:r>
            <a:r>
              <a:rPr lang="sl-SI" sz="1600" dirty="0"/>
              <a:t>monitoring vključuje meritve kemijskih in hidrogeoloških parametrov, </a:t>
            </a:r>
            <a:endParaRPr lang="sl-SI" sz="1600" dirty="0" smtClean="0"/>
          </a:p>
          <a:p>
            <a:pPr marL="0" indent="0">
              <a:buNone/>
            </a:pPr>
            <a:endParaRPr lang="sl-SI" sz="1600" dirty="0" smtClean="0"/>
          </a:p>
          <a:p>
            <a:r>
              <a:rPr lang="sl-SI" sz="1600" dirty="0" smtClean="0"/>
              <a:t>ključna dejavnika </a:t>
            </a:r>
            <a:r>
              <a:rPr lang="sl-SI" sz="1600" dirty="0"/>
              <a:t>za ocenjevanje stanja </a:t>
            </a:r>
            <a:r>
              <a:rPr lang="sl-SI" sz="1600" dirty="0" smtClean="0"/>
              <a:t>odlagališča: tehnično-izvedba odlagališča in naravne značilnosti </a:t>
            </a:r>
            <a:r>
              <a:rPr lang="sl-SI" sz="1600" dirty="0"/>
              <a:t>v danem </a:t>
            </a:r>
            <a:r>
              <a:rPr lang="sl-SI" sz="1600" dirty="0" smtClean="0"/>
              <a:t>okolju,</a:t>
            </a:r>
          </a:p>
          <a:p>
            <a:pPr marL="0" indent="0">
              <a:buNone/>
            </a:pPr>
            <a:endParaRPr lang="sl-SI" sz="1600" dirty="0" smtClean="0"/>
          </a:p>
          <a:p>
            <a:r>
              <a:rPr lang="sl-SI" sz="1600" dirty="0" smtClean="0"/>
              <a:t>v </a:t>
            </a:r>
            <a:r>
              <a:rPr lang="sl-SI" sz="1600" dirty="0"/>
              <a:t>Sloveniji je 18 odlagališč, ki neposredno ležijo na območju NATURE 2000 oz. ekološko pomembnem območju (EPO</a:t>
            </a:r>
            <a:r>
              <a:rPr lang="sl-SI" sz="1600" dirty="0" smtClean="0"/>
              <a:t>),</a:t>
            </a:r>
          </a:p>
          <a:p>
            <a:r>
              <a:rPr lang="sl-SI" sz="1600" dirty="0" smtClean="0"/>
              <a:t>neposredno </a:t>
            </a:r>
            <a:r>
              <a:rPr lang="sl-SI" sz="1600" dirty="0"/>
              <a:t>na vodovarstvenih območjih (občinski in državni nivo) leži 9 </a:t>
            </a:r>
            <a:r>
              <a:rPr lang="sl-SI" sz="1600" dirty="0" smtClean="0"/>
              <a:t>odlagališč,</a:t>
            </a:r>
          </a:p>
          <a:p>
            <a:pPr marL="0" indent="0">
              <a:buNone/>
            </a:pPr>
            <a:endParaRPr lang="sl-SI" sz="1600" dirty="0" smtClean="0"/>
          </a:p>
          <a:p>
            <a:r>
              <a:rPr lang="sl-SI" sz="1600" dirty="0" smtClean="0"/>
              <a:t>Značilni parametri vpliva so: </a:t>
            </a:r>
            <a:r>
              <a:rPr lang="sl-SI" sz="1600" dirty="0"/>
              <a:t>TOC, AOX, amonij, klorid, bor, cink, arzen, mangan, kalcij, natrij, nitrat, vsota pesticidov, MCPP in </a:t>
            </a:r>
            <a:r>
              <a:rPr lang="sl-SI" sz="1600" dirty="0" err="1" smtClean="0"/>
              <a:t>bentazon</a:t>
            </a:r>
            <a:r>
              <a:rPr lang="sl-SI" sz="1600"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werpoint-BLANC.jpg"/>
          <p:cNvPicPr>
            <a:picLocks noChangeAspect="1"/>
          </p:cNvPicPr>
          <p:nvPr/>
        </p:nvPicPr>
        <p:blipFill>
          <a:blip r:embed="rId2" cstate="print"/>
          <a:stretch>
            <a:fillRect/>
          </a:stretch>
        </p:blipFill>
        <p:spPr>
          <a:xfrm>
            <a:off x="-24358" y="0"/>
            <a:ext cx="9144000" cy="6858000"/>
          </a:xfrm>
          <a:prstGeom prst="rect">
            <a:avLst/>
          </a:prstGeom>
        </p:spPr>
      </p:pic>
      <p:sp>
        <p:nvSpPr>
          <p:cNvPr id="6" name="Title 5"/>
          <p:cNvSpPr>
            <a:spLocks noGrp="1"/>
          </p:cNvSpPr>
          <p:nvPr>
            <p:ph type="title"/>
          </p:nvPr>
        </p:nvSpPr>
        <p:spPr/>
        <p:txBody>
          <a:bodyPr>
            <a:normAutofit/>
          </a:bodyPr>
          <a:lstStyle/>
          <a:p>
            <a:pPr lvl="0" algn="l"/>
            <a:r>
              <a:rPr lang="sl-SI" sz="1800" b="1" dirty="0" smtClean="0">
                <a:solidFill>
                  <a:srgbClr val="2456A2"/>
                </a:solidFill>
              </a:rPr>
              <a:t>1-14: Vrednotenje vpliva odlagališč na stanje podzemne vode /</a:t>
            </a:r>
            <a:r>
              <a:rPr lang="sl-SI" sz="1800" b="1" dirty="0" err="1" smtClean="0">
                <a:solidFill>
                  <a:srgbClr val="2456A2"/>
                </a:solidFill>
              </a:rPr>
              <a:t>Serianz</a:t>
            </a:r>
            <a:r>
              <a:rPr lang="sl-SI" sz="1800" b="1" dirty="0" smtClean="0">
                <a:solidFill>
                  <a:srgbClr val="2456A2"/>
                </a:solidFill>
              </a:rPr>
              <a:t> L., Cerar S., Koren K., </a:t>
            </a:r>
            <a:r>
              <a:rPr lang="sl-SI" sz="1800" b="1" dirty="0" err="1" smtClean="0">
                <a:solidFill>
                  <a:srgbClr val="2456A2"/>
                </a:solidFill>
              </a:rPr>
              <a:t>Prestor</a:t>
            </a:r>
            <a:r>
              <a:rPr lang="sl-SI" sz="1800" b="1" dirty="0" smtClean="0">
                <a:solidFill>
                  <a:srgbClr val="2456A2"/>
                </a:solidFill>
              </a:rPr>
              <a:t> J., Mali N., Mladenović B. </a:t>
            </a:r>
            <a:r>
              <a:rPr lang="sl-SI" sz="1800" b="1" dirty="0">
                <a:solidFill>
                  <a:srgbClr val="2456A2"/>
                </a:solidFill>
              </a:rPr>
              <a:t>	</a:t>
            </a:r>
            <a:endParaRPr lang="en-US" sz="1800" dirty="0"/>
          </a:p>
        </p:txBody>
      </p:sp>
      <p:sp>
        <p:nvSpPr>
          <p:cNvPr id="7" name="Content Placeholder 6"/>
          <p:cNvSpPr>
            <a:spLocks noGrp="1"/>
          </p:cNvSpPr>
          <p:nvPr>
            <p:ph idx="1"/>
          </p:nvPr>
        </p:nvSpPr>
        <p:spPr>
          <a:xfrm>
            <a:off x="457200" y="2029014"/>
            <a:ext cx="8291264" cy="4227247"/>
          </a:xfrm>
        </p:spPr>
        <p:txBody>
          <a:bodyPr>
            <a:normAutofit fontScale="25000" lnSpcReduction="20000"/>
          </a:bodyPr>
          <a:lstStyle/>
          <a:p>
            <a:pPr hangingPunct="0">
              <a:lnSpc>
                <a:spcPct val="120000"/>
              </a:lnSpc>
            </a:pPr>
            <a:r>
              <a:rPr lang="sl-SI" sz="6400" dirty="0" smtClean="0"/>
              <a:t>dobra </a:t>
            </a:r>
            <a:r>
              <a:rPr lang="sl-SI" sz="6400" dirty="0"/>
              <a:t>tretjina odlagališč predstavlja relativno manjšo nevarnost vpliva onesnaženja na podzemno </a:t>
            </a:r>
            <a:r>
              <a:rPr lang="sl-SI" sz="6400" dirty="0" smtClean="0"/>
              <a:t>vodo (manjši vodonosniki </a:t>
            </a:r>
            <a:r>
              <a:rPr lang="sl-SI" sz="6400" dirty="0"/>
              <a:t>z lokalnimi in omejenimi viri podzemne </a:t>
            </a:r>
            <a:r>
              <a:rPr lang="sl-SI" sz="6400" dirty="0" smtClean="0"/>
              <a:t>vode),</a:t>
            </a:r>
          </a:p>
          <a:p>
            <a:pPr marL="0" indent="0" hangingPunct="0">
              <a:lnSpc>
                <a:spcPct val="120000"/>
              </a:lnSpc>
              <a:buNone/>
            </a:pPr>
            <a:endParaRPr lang="sl-SI" sz="6400" dirty="0"/>
          </a:p>
          <a:p>
            <a:pPr hangingPunct="0">
              <a:lnSpc>
                <a:spcPct val="120000"/>
              </a:lnSpc>
            </a:pPr>
            <a:r>
              <a:rPr lang="sl-SI" sz="6400" dirty="0" smtClean="0"/>
              <a:t>slaba </a:t>
            </a:r>
            <a:r>
              <a:rPr lang="sl-SI" sz="6400" dirty="0"/>
              <a:t>tretjina odlagališč </a:t>
            </a:r>
            <a:r>
              <a:rPr lang="sl-SI" sz="6400" dirty="0" smtClean="0"/>
              <a:t>predstavlja večjo </a:t>
            </a:r>
            <a:r>
              <a:rPr lang="sl-SI" sz="6400" dirty="0"/>
              <a:t>nevarnost za prenos onesnaženja v širše okolje in večje težave pri izvajanju monitoringa in nadzora nad širjenjem </a:t>
            </a:r>
            <a:r>
              <a:rPr lang="sl-SI" sz="6400" dirty="0" smtClean="0"/>
              <a:t>onesnaženja (kraško-</a:t>
            </a:r>
            <a:r>
              <a:rPr lang="sl-SI" sz="6400" dirty="0" err="1" smtClean="0"/>
              <a:t>razpoklinskih</a:t>
            </a:r>
            <a:r>
              <a:rPr lang="sl-SI" sz="6400" dirty="0" smtClean="0"/>
              <a:t> vodonosnikov)</a:t>
            </a:r>
          </a:p>
          <a:p>
            <a:pPr marL="0" indent="0" hangingPunct="0">
              <a:lnSpc>
                <a:spcPct val="120000"/>
              </a:lnSpc>
              <a:buNone/>
            </a:pPr>
            <a:endParaRPr lang="sl-SI" sz="6400" dirty="0"/>
          </a:p>
          <a:p>
            <a:pPr hangingPunct="0">
              <a:lnSpc>
                <a:spcPct val="120000"/>
              </a:lnSpc>
            </a:pPr>
            <a:r>
              <a:rPr lang="sl-SI" sz="6400" dirty="0"/>
              <a:t>na podlagi preseženih opozorilnih sprememb in normativov za pitno vodo ugotavljamo še, da obstoječa metodologija vrednotenja vpliva odlagališča na stanje podzemne vode na podlagi opozorilnih </a:t>
            </a:r>
            <a:r>
              <a:rPr lang="sl-SI" sz="6400" dirty="0" smtClean="0"/>
              <a:t>sprememb </a:t>
            </a:r>
            <a:r>
              <a:rPr lang="sl-SI" sz="6400" dirty="0"/>
              <a:t>ni enoznačna, temveč je potrebno pri interpretaciji rezultatov upoštevati tudi </a:t>
            </a:r>
            <a:r>
              <a:rPr lang="sl-SI" sz="6400" dirty="0" err="1"/>
              <a:t>geogene</a:t>
            </a:r>
            <a:r>
              <a:rPr lang="sl-SI" sz="6400" dirty="0"/>
              <a:t> in zunanje vplive, </a:t>
            </a:r>
            <a:endParaRPr lang="sl-SI" sz="6400" dirty="0" smtClean="0"/>
          </a:p>
          <a:p>
            <a:pPr marL="0" indent="0" hangingPunct="0">
              <a:lnSpc>
                <a:spcPct val="120000"/>
              </a:lnSpc>
              <a:buNone/>
            </a:pPr>
            <a:endParaRPr lang="sl-SI" sz="6400" dirty="0"/>
          </a:p>
          <a:p>
            <a:pPr hangingPunct="0">
              <a:lnSpc>
                <a:spcPct val="120000"/>
              </a:lnSpc>
            </a:pPr>
            <a:r>
              <a:rPr lang="sl-SI" sz="6400" dirty="0"/>
              <a:t>na relevantno oceno vpliva odlagališča na podzemno vodo pa je še posebej pomembno analizirati tudi možne posledice, ki bi lahko nastale zaradi vplivov odlagališča na poslabšanje stanja odvisnih ekosistemov in zajetij za oskrbo s pitno vodo.</a:t>
            </a:r>
          </a:p>
          <a:p>
            <a:endParaRPr lang="en-US" dirty="0"/>
          </a:p>
        </p:txBody>
      </p:sp>
      <p:sp>
        <p:nvSpPr>
          <p:cNvPr id="8" name="Rectangle 7"/>
          <p:cNvSpPr/>
          <p:nvPr/>
        </p:nvSpPr>
        <p:spPr>
          <a:xfrm>
            <a:off x="457200" y="1268760"/>
            <a:ext cx="6160789" cy="523220"/>
          </a:xfrm>
          <a:prstGeom prst="rect">
            <a:avLst/>
          </a:prstGeom>
        </p:spPr>
        <p:txBody>
          <a:bodyPr wrap="none">
            <a:spAutoFit/>
          </a:bodyPr>
          <a:lstStyle/>
          <a:p>
            <a:pPr>
              <a:spcBef>
                <a:spcPct val="0"/>
              </a:spcBef>
            </a:pPr>
            <a:r>
              <a:rPr lang="sl-SI" sz="2800" b="1" dirty="0">
                <a:solidFill>
                  <a:srgbClr val="FBC56F"/>
                </a:solidFill>
              </a:rPr>
              <a:t>VPRAŠANJA / PREDLOGI ZA RAZPRAVO</a:t>
            </a:r>
            <a:r>
              <a:rPr lang="sl-SI" sz="2800" b="1" dirty="0" smtClean="0">
                <a:solidFill>
                  <a:srgbClr val="FBC56F"/>
                </a:solidFill>
              </a:rPr>
              <a:t>:</a:t>
            </a:r>
            <a:endParaRPr lang="sl-SI" sz="2800" b="1" dirty="0">
              <a:solidFill>
                <a:srgbClr val="FBC56F"/>
              </a:solidFill>
            </a:endParaRPr>
          </a:p>
        </p:txBody>
      </p:sp>
      <p:pic>
        <p:nvPicPr>
          <p:cNvPr id="9" name="Picture 8" descr="LOGO.png"/>
          <p:cNvPicPr>
            <a:picLocks noChangeAspect="1"/>
          </p:cNvPicPr>
          <p:nvPr/>
        </p:nvPicPr>
        <p:blipFill>
          <a:blip r:embed="rId3" cstate="print"/>
          <a:srcRect r="72981" b="23077"/>
          <a:stretch>
            <a:fillRect/>
          </a:stretch>
        </p:blipFill>
        <p:spPr>
          <a:xfrm>
            <a:off x="8172400" y="5877272"/>
            <a:ext cx="720080" cy="757979"/>
          </a:xfrm>
          <a:prstGeom prst="rect">
            <a:avLst/>
          </a:prstGeom>
        </p:spPr>
      </p:pic>
    </p:spTree>
    <p:extLst>
      <p:ext uri="{BB962C8B-B14F-4D97-AF65-F5344CB8AC3E}">
        <p14:creationId xmlns="" xmlns:p14="http://schemas.microsoft.com/office/powerpoint/2010/main" val="2038487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325</Words>
  <Application>Microsoft Office PowerPoint</Application>
  <PresentationFormat>Diaprojekcija na zaslonu (4:3)</PresentationFormat>
  <Paragraphs>21</Paragraphs>
  <Slides>2</Slides>
  <Notes>0</Notes>
  <HiddenSlides>0</HiddenSlides>
  <MMClips>0</MMClips>
  <ScaleCrop>false</ScaleCrop>
  <HeadingPairs>
    <vt:vector size="4" baseType="variant">
      <vt:variant>
        <vt:lpstr>Tema</vt:lpstr>
      </vt:variant>
      <vt:variant>
        <vt:i4>1</vt:i4>
      </vt:variant>
      <vt:variant>
        <vt:lpstr>Naslovi diapozitivov</vt:lpstr>
      </vt:variant>
      <vt:variant>
        <vt:i4>2</vt:i4>
      </vt:variant>
    </vt:vector>
  </HeadingPairs>
  <TitlesOfParts>
    <vt:vector size="3" baseType="lpstr">
      <vt:lpstr>Office Theme</vt:lpstr>
      <vt:lpstr>1-14: Vrednotenje vpliva odlagališč na stanje podzemne vode /Serianz L., Cerar S., Koren K., Prestor J., Mali N., Mladenović B.  </vt:lpstr>
      <vt:lpstr>1-14: Vrednotenje vpliva odlagališč na stanje podzemne vode /Serianz L., Cerar S., Koren K., Prestor J., Mali N., Mladenović B.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c:title>
  <dc:creator>dani</dc:creator>
  <cp:lastModifiedBy> </cp:lastModifiedBy>
  <cp:revision>38</cp:revision>
  <dcterms:created xsi:type="dcterms:W3CDTF">2017-03-22T17:34:39Z</dcterms:created>
  <dcterms:modified xsi:type="dcterms:W3CDTF">2017-04-05T17:49:38Z</dcterms:modified>
</cp:coreProperties>
</file>