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0" d="100"/>
          <a:sy n="100" d="100"/>
        </p:scale>
        <p:origin x="-7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77A88-35F4-4536-846D-7A22E94220AB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701E2-86B0-437B-9527-123D92BE26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369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701E2-86B0-437B-9527-123D92BE26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201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701E2-86B0-437B-9527-123D92BE26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35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1-17: Uporaba pasivnih </a:t>
            </a:r>
            <a:r>
              <a:rPr lang="sl-SI" sz="1800" b="1" dirty="0" err="1" smtClean="0">
                <a:solidFill>
                  <a:srgbClr val="2456A2"/>
                </a:solidFill>
              </a:rPr>
              <a:t>vzorčevalnikov</a:t>
            </a:r>
            <a:r>
              <a:rPr lang="sl-SI" sz="1800" b="1" dirty="0" smtClean="0">
                <a:solidFill>
                  <a:srgbClr val="2456A2"/>
                </a:solidFill>
              </a:rPr>
              <a:t> za določanje organskih onesnaževal v podzemni vodi /Koroša A., Mali N., </a:t>
            </a:r>
            <a:r>
              <a:rPr lang="sl-SI" sz="1800" b="1" dirty="0" err="1" smtClean="0">
                <a:solidFill>
                  <a:srgbClr val="2456A2"/>
                </a:solidFill>
              </a:rPr>
              <a:t>Auersperger</a:t>
            </a:r>
            <a:r>
              <a:rPr lang="sl-SI" sz="1800" b="1" dirty="0" smtClean="0">
                <a:solidFill>
                  <a:srgbClr val="2456A2"/>
                </a:solidFill>
              </a:rPr>
              <a:t> P. 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10" name="Slika 9" descr="C:\ANJA\ČLANKI\Kongres o vodah 2017\Pasivni vzorčevalnik_slika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140968"/>
            <a:ext cx="2382748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23548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l-SI" dirty="0"/>
              <a:t>Število organskih onesnaževal v </a:t>
            </a:r>
            <a:r>
              <a:rPr lang="sl-SI" dirty="0" smtClean="0"/>
              <a:t>podzemni vodi je zelo veliko in raznoliko ter predstavlja tveganje za okolje, ljudi in različne ekosisteme.</a:t>
            </a:r>
          </a:p>
          <a:p>
            <a:pPr marL="0" indent="0" algn="just">
              <a:buNone/>
            </a:pPr>
            <a:endParaRPr lang="sl-SI" sz="1800" dirty="0" smtClean="0"/>
          </a:p>
          <a:p>
            <a:pPr algn="just"/>
            <a:r>
              <a:rPr lang="sl-SI" dirty="0" smtClean="0"/>
              <a:t>Prednosti pasivnega vzorčenja:</a:t>
            </a:r>
          </a:p>
          <a:p>
            <a:pPr lvl="1" algn="just"/>
            <a:r>
              <a:rPr lang="sl-SI" dirty="0" smtClean="0"/>
              <a:t>rezultati podajo informacijo o širokem </a:t>
            </a:r>
          </a:p>
          <a:p>
            <a:pPr marL="457200" lvl="1" indent="0" algn="just">
              <a:buNone/>
            </a:pPr>
            <a:r>
              <a:rPr lang="sl-SI" dirty="0" smtClean="0"/>
              <a:t>     spektru onesnaževal naenkrat,</a:t>
            </a:r>
          </a:p>
          <a:p>
            <a:pPr lvl="1" algn="just"/>
            <a:r>
              <a:rPr lang="sl-SI" dirty="0" smtClean="0"/>
              <a:t>manj občutljivi </a:t>
            </a:r>
            <a:r>
              <a:rPr lang="sl-SI" dirty="0"/>
              <a:t>na </a:t>
            </a:r>
            <a:r>
              <a:rPr lang="sl-SI" dirty="0" smtClean="0"/>
              <a:t>naključna ekstremna nihanja </a:t>
            </a:r>
          </a:p>
          <a:p>
            <a:pPr marL="457200" lvl="1" indent="0" algn="just">
              <a:buNone/>
            </a:pPr>
            <a:r>
              <a:rPr lang="sl-SI" dirty="0"/>
              <a:t> </a:t>
            </a:r>
            <a:r>
              <a:rPr lang="sl-SI" dirty="0" smtClean="0"/>
              <a:t>    koncentracij,</a:t>
            </a:r>
          </a:p>
          <a:p>
            <a:pPr lvl="1" algn="just"/>
            <a:r>
              <a:rPr lang="sl-SI" dirty="0" smtClean="0"/>
              <a:t>zajamejo </a:t>
            </a:r>
            <a:r>
              <a:rPr lang="sl-SI" dirty="0"/>
              <a:t>dolgo obdobje </a:t>
            </a:r>
            <a:r>
              <a:rPr lang="sl-SI" dirty="0" smtClean="0"/>
              <a:t>vzorčenja,</a:t>
            </a:r>
          </a:p>
          <a:p>
            <a:pPr lvl="1" algn="just"/>
            <a:r>
              <a:rPr lang="sl-SI" dirty="0" smtClean="0"/>
              <a:t>bistveno </a:t>
            </a:r>
            <a:r>
              <a:rPr lang="sl-SI" dirty="0"/>
              <a:t>zmanjša </a:t>
            </a:r>
            <a:r>
              <a:rPr lang="sl-SI" dirty="0" smtClean="0"/>
              <a:t>stroške analitike </a:t>
            </a:r>
            <a:r>
              <a:rPr lang="sl-SI" dirty="0"/>
              <a:t>. </a:t>
            </a:r>
            <a:endParaRPr lang="sl-SI" dirty="0" smtClean="0"/>
          </a:p>
          <a:p>
            <a:pPr marL="457200" lvl="1" indent="0" algn="just">
              <a:buNone/>
            </a:pPr>
            <a:endParaRPr lang="sl-SI" sz="1900" dirty="0" smtClean="0"/>
          </a:p>
          <a:p>
            <a:pPr algn="just"/>
            <a:r>
              <a:rPr lang="sl-SI" dirty="0" smtClean="0"/>
              <a:t>Primer </a:t>
            </a:r>
            <a:r>
              <a:rPr lang="sl-SI" dirty="0"/>
              <a:t>uporabe pasivnih </a:t>
            </a:r>
            <a:r>
              <a:rPr lang="sl-SI" dirty="0" err="1"/>
              <a:t>vzorčevalnikov</a:t>
            </a:r>
            <a:r>
              <a:rPr lang="sl-SI" dirty="0"/>
              <a:t> s tkaninami iz aktivnega oglja na območju Dravskega polja.</a:t>
            </a:r>
          </a:p>
          <a:p>
            <a:pPr marL="457200" lvl="1" indent="0" algn="just">
              <a:buNone/>
            </a:pPr>
            <a:endParaRPr lang="sl-SI" dirty="0"/>
          </a:p>
          <a:p>
            <a:pPr algn="just"/>
            <a:endParaRPr lang="sl-SI" dirty="0" smtClean="0"/>
          </a:p>
          <a:p>
            <a:pPr algn="just"/>
            <a:endParaRPr lang="sl-SI" dirty="0" smtClean="0"/>
          </a:p>
          <a:p>
            <a:pPr algn="just"/>
            <a:endParaRPr lang="sl-SI" dirty="0" smtClean="0"/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1-17: Uporaba pasivnih </a:t>
            </a:r>
            <a:r>
              <a:rPr lang="sl-SI" sz="1800" b="1" dirty="0" err="1">
                <a:solidFill>
                  <a:srgbClr val="2456A2"/>
                </a:solidFill>
              </a:rPr>
              <a:t>vzorčevalnikov</a:t>
            </a:r>
            <a:r>
              <a:rPr lang="sl-SI" sz="1800" b="1" dirty="0">
                <a:solidFill>
                  <a:srgbClr val="2456A2"/>
                </a:solidFill>
              </a:rPr>
              <a:t> za določanje organskih onesnaževal v podzemni vodi /Koroša A., Mali N., </a:t>
            </a:r>
            <a:r>
              <a:rPr lang="sl-SI" sz="1800" b="1" dirty="0" err="1">
                <a:solidFill>
                  <a:srgbClr val="2456A2"/>
                </a:solidFill>
              </a:rPr>
              <a:t>Auersperger</a:t>
            </a:r>
            <a:r>
              <a:rPr lang="sl-SI" sz="1800" b="1" dirty="0">
                <a:solidFill>
                  <a:srgbClr val="2456A2"/>
                </a:solidFill>
              </a:rPr>
              <a:t> P. 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5516" y="1980817"/>
            <a:ext cx="8712968" cy="4288543"/>
          </a:xfrm>
        </p:spPr>
        <p:txBody>
          <a:bodyPr>
            <a:normAutofit fontScale="92500" lnSpcReduction="20000"/>
          </a:bodyPr>
          <a:lstStyle/>
          <a:p>
            <a:pPr algn="just" hangingPunct="0"/>
            <a:r>
              <a:rPr lang="sl-SI" sz="2700" dirty="0"/>
              <a:t>V podzemni vodi Dravskega polja </a:t>
            </a:r>
            <a:r>
              <a:rPr lang="sl-SI" sz="2700" dirty="0" smtClean="0"/>
              <a:t>smo določili</a:t>
            </a:r>
            <a:r>
              <a:rPr lang="sl-SI" sz="2700" b="1" dirty="0" smtClean="0"/>
              <a:t> </a:t>
            </a:r>
            <a:r>
              <a:rPr lang="sl-SI" sz="2700" b="1" dirty="0"/>
              <a:t>382 </a:t>
            </a:r>
            <a:r>
              <a:rPr lang="sl-SI" sz="2700" dirty="0"/>
              <a:t>različnih organskih </a:t>
            </a:r>
            <a:r>
              <a:rPr lang="sl-SI" sz="2700" dirty="0" smtClean="0"/>
              <a:t>onesnaževal.</a:t>
            </a:r>
          </a:p>
          <a:p>
            <a:pPr marL="0" indent="0" algn="just" hangingPunct="0">
              <a:buNone/>
            </a:pPr>
            <a:endParaRPr lang="sl-SI" sz="1200" dirty="0" smtClean="0"/>
          </a:p>
          <a:p>
            <a:pPr algn="just" hangingPunct="0"/>
            <a:r>
              <a:rPr lang="sl-SI" sz="2700" dirty="0" smtClean="0"/>
              <a:t>Rezultati podajajo informacijo o</a:t>
            </a:r>
          </a:p>
          <a:p>
            <a:pPr marL="0" indent="0" algn="just" hangingPunct="0">
              <a:buNone/>
            </a:pPr>
            <a:r>
              <a:rPr lang="sl-SI" sz="2700" dirty="0"/>
              <a:t> </a:t>
            </a:r>
            <a:r>
              <a:rPr lang="sl-SI" sz="2700" dirty="0" smtClean="0"/>
              <a:t>    spojinah kot osnovo za ciljano </a:t>
            </a:r>
          </a:p>
          <a:p>
            <a:pPr marL="0" indent="0" algn="just" hangingPunct="0">
              <a:buNone/>
            </a:pPr>
            <a:r>
              <a:rPr lang="sl-SI" sz="2700" dirty="0" smtClean="0"/>
              <a:t>     analizo in optimizacijo </a:t>
            </a:r>
            <a:r>
              <a:rPr lang="sl-SI" sz="2700" dirty="0" err="1" smtClean="0"/>
              <a:t>monitoringa</a:t>
            </a:r>
            <a:r>
              <a:rPr lang="sl-SI" sz="2700" dirty="0" smtClean="0"/>
              <a:t>.</a:t>
            </a:r>
          </a:p>
          <a:p>
            <a:pPr marL="0" indent="0" algn="just" hangingPunct="0">
              <a:buNone/>
            </a:pPr>
            <a:endParaRPr lang="sl-SI" sz="1200" dirty="0"/>
          </a:p>
          <a:p>
            <a:pPr algn="just" hangingPunct="0"/>
            <a:r>
              <a:rPr lang="sl-SI" sz="2700" dirty="0" smtClean="0"/>
              <a:t>Primerjava rezultatov pasivnega vzorčenja in </a:t>
            </a:r>
            <a:r>
              <a:rPr lang="sl-SI" sz="2700" dirty="0" err="1" smtClean="0"/>
              <a:t>validirane</a:t>
            </a:r>
            <a:r>
              <a:rPr lang="sl-SI" sz="2700" dirty="0" smtClean="0"/>
              <a:t> kvantitativne metode kaže dobro ujemanje.  </a:t>
            </a:r>
          </a:p>
          <a:p>
            <a:pPr marL="0" indent="0" algn="just" hangingPunct="0">
              <a:buNone/>
            </a:pPr>
            <a:endParaRPr lang="sl-SI" sz="1200" dirty="0" smtClean="0"/>
          </a:p>
          <a:p>
            <a:pPr algn="just" hangingPunct="0"/>
            <a:r>
              <a:rPr lang="sl-SI" sz="2700" dirty="0" smtClean="0"/>
              <a:t>Izziv v prihodnosti je izboljšati </a:t>
            </a:r>
            <a:r>
              <a:rPr lang="sl-SI" sz="2700" dirty="0"/>
              <a:t>in </a:t>
            </a:r>
            <a:r>
              <a:rPr lang="sl-SI" sz="2700" dirty="0" err="1"/>
              <a:t>validirati</a:t>
            </a:r>
            <a:r>
              <a:rPr lang="sl-SI" sz="2700" dirty="0"/>
              <a:t> tehniko pasivnega vzorčenja ter določiti negotovosti analitike za dosego </a:t>
            </a:r>
            <a:r>
              <a:rPr lang="sl-SI" sz="2700" dirty="0" err="1"/>
              <a:t>semi</a:t>
            </a:r>
            <a:r>
              <a:rPr lang="sl-SI" sz="2700" dirty="0"/>
              <a:t> kvantitativnih </a:t>
            </a:r>
            <a:r>
              <a:rPr lang="sl-SI" sz="2700" dirty="0" smtClean="0"/>
              <a:t>rezultatov.</a:t>
            </a:r>
            <a:endParaRPr lang="sl-SI" sz="2700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11" name="Slika 10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2744924"/>
            <a:ext cx="3239795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185</Words>
  <Application>Microsoft Office PowerPoint</Application>
  <PresentationFormat>Diaprojekcija na zaslonu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1-17: Uporaba pasivnih vzorčevalnikov za določanje organskih onesnaževal v podzemni vodi /Koroša A., Mali N., Auersperger P. </vt:lpstr>
      <vt:lpstr>1-17: Uporaba pasivnih vzorčevalnikov za določanje organskih onesnaževal v podzemni vodi /Koroša A., Mali N., Auersperger P.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41</cp:revision>
  <dcterms:created xsi:type="dcterms:W3CDTF">2017-03-22T17:34:39Z</dcterms:created>
  <dcterms:modified xsi:type="dcterms:W3CDTF">2017-04-05T17:11:14Z</dcterms:modified>
</cp:coreProperties>
</file>