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D08713-3FA3-4C8B-BB8B-5C6C3D3C81A5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8A706643-2066-44B2-A87A-0FF227D3EEC5}">
      <dgm:prSet phldrT="[besedilo]"/>
      <dgm:spPr/>
      <dgm:t>
        <a:bodyPr/>
        <a:lstStyle/>
        <a:p>
          <a:r>
            <a:rPr lang="sl-SI" dirty="0"/>
            <a:t>OSKRBA S PITNO VODO (JAVNA SLUŽBA)</a:t>
          </a:r>
        </a:p>
      </dgm:t>
    </dgm:pt>
    <dgm:pt modelId="{4AB3E248-9E57-4EA7-9690-6E8BCCBFA15D}" type="parTrans" cxnId="{B4479BA5-2358-4A3C-9C61-E73088480FA9}">
      <dgm:prSet/>
      <dgm:spPr/>
      <dgm:t>
        <a:bodyPr/>
        <a:lstStyle/>
        <a:p>
          <a:endParaRPr lang="sl-SI"/>
        </a:p>
      </dgm:t>
    </dgm:pt>
    <dgm:pt modelId="{A03C514D-2FA9-406F-93AE-3542B6F8A323}" type="sibTrans" cxnId="{B4479BA5-2358-4A3C-9C61-E73088480FA9}">
      <dgm:prSet/>
      <dgm:spPr/>
      <dgm:t>
        <a:bodyPr/>
        <a:lstStyle/>
        <a:p>
          <a:endParaRPr lang="sl-SI"/>
        </a:p>
      </dgm:t>
    </dgm:pt>
    <dgm:pt modelId="{263302DC-762F-4677-B668-0D16B07E845C}">
      <dgm:prSet phldrT="[besedilo]"/>
      <dgm:spPr/>
      <dgm:t>
        <a:bodyPr/>
        <a:lstStyle/>
        <a:p>
          <a:r>
            <a:rPr lang="sl-SI" dirty="0"/>
            <a:t>PRAVICA DO PITNE VODE</a:t>
          </a:r>
        </a:p>
      </dgm:t>
    </dgm:pt>
    <dgm:pt modelId="{266ACCF8-D225-4E92-B5BF-313C70114559}" type="parTrans" cxnId="{F15A33C9-19FB-4F80-94C8-5774FF4DC46E}">
      <dgm:prSet/>
      <dgm:spPr/>
      <dgm:t>
        <a:bodyPr/>
        <a:lstStyle/>
        <a:p>
          <a:endParaRPr lang="sl-SI"/>
        </a:p>
      </dgm:t>
    </dgm:pt>
    <dgm:pt modelId="{B4CADB47-D896-44AC-8D65-E829FDCD842E}" type="sibTrans" cxnId="{F15A33C9-19FB-4F80-94C8-5774FF4DC46E}">
      <dgm:prSet/>
      <dgm:spPr/>
      <dgm:t>
        <a:bodyPr/>
        <a:lstStyle/>
        <a:p>
          <a:endParaRPr lang="sl-SI"/>
        </a:p>
      </dgm:t>
    </dgm:pt>
    <dgm:pt modelId="{AEA62611-D5FB-4E6E-8BBA-969A00D24D88}">
      <dgm:prSet phldrT="[besedilo]"/>
      <dgm:spPr/>
      <dgm:t>
        <a:bodyPr/>
        <a:lstStyle/>
        <a:p>
          <a:r>
            <a:rPr lang="sl-SI" dirty="0"/>
            <a:t>NAČELO POLNEGA POKRITJA STROŠKOV</a:t>
          </a:r>
        </a:p>
      </dgm:t>
    </dgm:pt>
    <dgm:pt modelId="{0CB2AE35-CD2C-4229-A6E4-8E79F3F04058}" type="parTrans" cxnId="{C7B13E63-D3D0-4036-ACDF-C244F14C8DA9}">
      <dgm:prSet/>
      <dgm:spPr/>
      <dgm:t>
        <a:bodyPr/>
        <a:lstStyle/>
        <a:p>
          <a:endParaRPr lang="sl-SI"/>
        </a:p>
      </dgm:t>
    </dgm:pt>
    <dgm:pt modelId="{7175B017-E459-4855-9F7D-BD10D684317C}" type="sibTrans" cxnId="{C7B13E63-D3D0-4036-ACDF-C244F14C8DA9}">
      <dgm:prSet/>
      <dgm:spPr/>
      <dgm:t>
        <a:bodyPr/>
        <a:lstStyle/>
        <a:p>
          <a:endParaRPr lang="sl-SI"/>
        </a:p>
      </dgm:t>
    </dgm:pt>
    <dgm:pt modelId="{23295BE7-527D-489C-8DB5-2EE7353C99D5}">
      <dgm:prSet phldrT="[besedilo]"/>
      <dgm:spPr/>
      <dgm:t>
        <a:bodyPr/>
        <a:lstStyle/>
        <a:p>
          <a:r>
            <a:rPr lang="sl-SI"/>
            <a:t>DOSTOPNOST (AFFORDABILITY)</a:t>
          </a:r>
        </a:p>
      </dgm:t>
    </dgm:pt>
    <dgm:pt modelId="{1A5B4C67-9046-4A4F-B6BE-B1CF411C18CE}" type="parTrans" cxnId="{33707310-96B1-496F-A31D-43D141616A49}">
      <dgm:prSet/>
      <dgm:spPr/>
      <dgm:t>
        <a:bodyPr/>
        <a:lstStyle/>
        <a:p>
          <a:endParaRPr lang="sl-SI"/>
        </a:p>
      </dgm:t>
    </dgm:pt>
    <dgm:pt modelId="{F94C203A-E215-4E43-A9AD-BB7DD8CCA89F}" type="sibTrans" cxnId="{33707310-96B1-496F-A31D-43D141616A49}">
      <dgm:prSet/>
      <dgm:spPr/>
      <dgm:t>
        <a:bodyPr/>
        <a:lstStyle/>
        <a:p>
          <a:endParaRPr lang="sl-SI"/>
        </a:p>
      </dgm:t>
    </dgm:pt>
    <dgm:pt modelId="{BE8668CD-EAEB-4C6B-8668-105C03FE061C}">
      <dgm:prSet phldrT="[besedilo]"/>
      <dgm:spPr/>
      <dgm:t>
        <a:bodyPr/>
        <a:lstStyle/>
        <a:p>
          <a:r>
            <a:rPr lang="sl-SI"/>
            <a:t>CENA STORITEV (INFRASTRUKTURA, STORITVE, NIVO STORITEV)</a:t>
          </a:r>
        </a:p>
      </dgm:t>
    </dgm:pt>
    <dgm:pt modelId="{32361244-0DB8-407E-90EC-E6AF55619512}" type="parTrans" cxnId="{B54D7A82-134B-4524-813C-7B6E328B3F61}">
      <dgm:prSet/>
      <dgm:spPr/>
      <dgm:t>
        <a:bodyPr/>
        <a:lstStyle/>
        <a:p>
          <a:endParaRPr lang="sl-SI"/>
        </a:p>
      </dgm:t>
    </dgm:pt>
    <dgm:pt modelId="{E798B037-1472-4CA3-A32E-15DB4449D276}" type="sibTrans" cxnId="{B54D7A82-134B-4524-813C-7B6E328B3F61}">
      <dgm:prSet/>
      <dgm:spPr/>
      <dgm:t>
        <a:bodyPr/>
        <a:lstStyle/>
        <a:p>
          <a:endParaRPr lang="sl-SI"/>
        </a:p>
      </dgm:t>
    </dgm:pt>
    <dgm:pt modelId="{26596032-7B3D-4FD9-86AB-82E206EDF336}" type="pres">
      <dgm:prSet presAssocID="{A4D08713-3FA3-4C8B-BB8B-5C6C3D3C81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FF6F95-71A2-407F-A5B3-F4CE05208684}" type="pres">
      <dgm:prSet presAssocID="{8A706643-2066-44B2-A87A-0FF227D3EEC5}" presName="centerShape" presStyleLbl="node0" presStyleIdx="0" presStyleCnt="1"/>
      <dgm:spPr/>
      <dgm:t>
        <a:bodyPr/>
        <a:lstStyle/>
        <a:p>
          <a:endParaRPr lang="en-US"/>
        </a:p>
      </dgm:t>
    </dgm:pt>
    <dgm:pt modelId="{08910F3A-D82E-49D7-8AE1-4105F18567CA}" type="pres">
      <dgm:prSet presAssocID="{266ACCF8-D225-4E92-B5BF-313C70114559}" presName="parTrans" presStyleLbl="sibTrans2D1" presStyleIdx="0" presStyleCnt="4"/>
      <dgm:spPr/>
      <dgm:t>
        <a:bodyPr/>
        <a:lstStyle/>
        <a:p>
          <a:endParaRPr lang="en-US"/>
        </a:p>
      </dgm:t>
    </dgm:pt>
    <dgm:pt modelId="{72F18AC5-56F7-4108-B582-1373B137BC90}" type="pres">
      <dgm:prSet presAssocID="{266ACCF8-D225-4E92-B5BF-313C7011455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2446AE8-F839-4586-BD52-55A6C7B3BF9C}" type="pres">
      <dgm:prSet presAssocID="{263302DC-762F-4677-B668-0D16B07E845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1D352-6821-45BB-B8A4-FA22ACBF87B2}" type="pres">
      <dgm:prSet presAssocID="{0CB2AE35-CD2C-4229-A6E4-8E79F3F04058}" presName="parTrans" presStyleLbl="sibTrans2D1" presStyleIdx="1" presStyleCnt="4"/>
      <dgm:spPr/>
      <dgm:t>
        <a:bodyPr/>
        <a:lstStyle/>
        <a:p>
          <a:endParaRPr lang="en-US"/>
        </a:p>
      </dgm:t>
    </dgm:pt>
    <dgm:pt modelId="{04805A65-46EA-4E23-BBF5-46444227137C}" type="pres">
      <dgm:prSet presAssocID="{0CB2AE35-CD2C-4229-A6E4-8E79F3F0405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1831449-ED72-4436-AC01-EDF4B85BC321}" type="pres">
      <dgm:prSet presAssocID="{AEA62611-D5FB-4E6E-8BBA-969A00D24D8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D94E7-8908-4EDF-8A86-7DB6C2F5273C}" type="pres">
      <dgm:prSet presAssocID="{1A5B4C67-9046-4A4F-B6BE-B1CF411C18CE}" presName="parTrans" presStyleLbl="sibTrans2D1" presStyleIdx="2" presStyleCnt="4"/>
      <dgm:spPr/>
      <dgm:t>
        <a:bodyPr/>
        <a:lstStyle/>
        <a:p>
          <a:endParaRPr lang="en-US"/>
        </a:p>
      </dgm:t>
    </dgm:pt>
    <dgm:pt modelId="{8B599895-F410-4753-81A3-80E4FCAB6522}" type="pres">
      <dgm:prSet presAssocID="{1A5B4C67-9046-4A4F-B6BE-B1CF411C18C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7123CBB-6290-426D-B800-6528FE1D2096}" type="pres">
      <dgm:prSet presAssocID="{23295BE7-527D-489C-8DB5-2EE7353C99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14953-777C-4C8B-98CC-415C18B0A6A3}" type="pres">
      <dgm:prSet presAssocID="{32361244-0DB8-407E-90EC-E6AF55619512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3DBA9F6-28FF-49A0-881A-6DA3B6199AD6}" type="pres">
      <dgm:prSet presAssocID="{32361244-0DB8-407E-90EC-E6AF5561951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F8290B9C-2E26-4E8A-A92E-42D6CC54977F}" type="pres">
      <dgm:prSet presAssocID="{BE8668CD-EAEB-4C6B-8668-105C03FE061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F99C8B-CA35-4AB4-BBAA-4183FD3FABC2}" type="presOf" srcId="{8A706643-2066-44B2-A87A-0FF227D3EEC5}" destId="{AFFF6F95-71A2-407F-A5B3-F4CE05208684}" srcOrd="0" destOrd="0" presId="urn:microsoft.com/office/officeart/2005/8/layout/radial5"/>
    <dgm:cxn modelId="{3085B402-68B0-4BF5-95F7-8ECB6071A72E}" type="presOf" srcId="{266ACCF8-D225-4E92-B5BF-313C70114559}" destId="{08910F3A-D82E-49D7-8AE1-4105F18567CA}" srcOrd="0" destOrd="0" presId="urn:microsoft.com/office/officeart/2005/8/layout/radial5"/>
    <dgm:cxn modelId="{B4479BA5-2358-4A3C-9C61-E73088480FA9}" srcId="{A4D08713-3FA3-4C8B-BB8B-5C6C3D3C81A5}" destId="{8A706643-2066-44B2-A87A-0FF227D3EEC5}" srcOrd="0" destOrd="0" parTransId="{4AB3E248-9E57-4EA7-9690-6E8BCCBFA15D}" sibTransId="{A03C514D-2FA9-406F-93AE-3542B6F8A323}"/>
    <dgm:cxn modelId="{B54D7A82-134B-4524-813C-7B6E328B3F61}" srcId="{8A706643-2066-44B2-A87A-0FF227D3EEC5}" destId="{BE8668CD-EAEB-4C6B-8668-105C03FE061C}" srcOrd="3" destOrd="0" parTransId="{32361244-0DB8-407E-90EC-E6AF55619512}" sibTransId="{E798B037-1472-4CA3-A32E-15DB4449D276}"/>
    <dgm:cxn modelId="{145AEFC8-0325-417C-A0B3-1C38D414831E}" type="presOf" srcId="{263302DC-762F-4677-B668-0D16B07E845C}" destId="{32446AE8-F839-4586-BD52-55A6C7B3BF9C}" srcOrd="0" destOrd="0" presId="urn:microsoft.com/office/officeart/2005/8/layout/radial5"/>
    <dgm:cxn modelId="{A4862F83-1DD8-44C4-9CBE-148BCABEE2B0}" type="presOf" srcId="{A4D08713-3FA3-4C8B-BB8B-5C6C3D3C81A5}" destId="{26596032-7B3D-4FD9-86AB-82E206EDF336}" srcOrd="0" destOrd="0" presId="urn:microsoft.com/office/officeart/2005/8/layout/radial5"/>
    <dgm:cxn modelId="{33707310-96B1-496F-A31D-43D141616A49}" srcId="{8A706643-2066-44B2-A87A-0FF227D3EEC5}" destId="{23295BE7-527D-489C-8DB5-2EE7353C99D5}" srcOrd="2" destOrd="0" parTransId="{1A5B4C67-9046-4A4F-B6BE-B1CF411C18CE}" sibTransId="{F94C203A-E215-4E43-A9AD-BB7DD8CCA89F}"/>
    <dgm:cxn modelId="{A0271360-0DC9-4F71-ADA8-85D348CDE31E}" type="presOf" srcId="{AEA62611-D5FB-4E6E-8BBA-969A00D24D88}" destId="{E1831449-ED72-4436-AC01-EDF4B85BC321}" srcOrd="0" destOrd="0" presId="urn:microsoft.com/office/officeart/2005/8/layout/radial5"/>
    <dgm:cxn modelId="{4F890188-12CD-4A3E-A31B-A6111455D11C}" type="presOf" srcId="{0CB2AE35-CD2C-4229-A6E4-8E79F3F04058}" destId="{FCD1D352-6821-45BB-B8A4-FA22ACBF87B2}" srcOrd="0" destOrd="0" presId="urn:microsoft.com/office/officeart/2005/8/layout/radial5"/>
    <dgm:cxn modelId="{1A05C71D-375C-41E3-88F5-0B5E8875C4DB}" type="presOf" srcId="{32361244-0DB8-407E-90EC-E6AF55619512}" destId="{43DBA9F6-28FF-49A0-881A-6DA3B6199AD6}" srcOrd="1" destOrd="0" presId="urn:microsoft.com/office/officeart/2005/8/layout/radial5"/>
    <dgm:cxn modelId="{EC0473C1-DDC5-4A86-BC6D-A9F6DA1F04AD}" type="presOf" srcId="{266ACCF8-D225-4E92-B5BF-313C70114559}" destId="{72F18AC5-56F7-4108-B582-1373B137BC90}" srcOrd="1" destOrd="0" presId="urn:microsoft.com/office/officeart/2005/8/layout/radial5"/>
    <dgm:cxn modelId="{9A7E4F50-F384-4FAD-AF48-47AC0E57CE05}" type="presOf" srcId="{0CB2AE35-CD2C-4229-A6E4-8E79F3F04058}" destId="{04805A65-46EA-4E23-BBF5-46444227137C}" srcOrd="1" destOrd="0" presId="urn:microsoft.com/office/officeart/2005/8/layout/radial5"/>
    <dgm:cxn modelId="{68AE2D9D-B6D2-4768-B920-F9127BBA5D2D}" type="presOf" srcId="{1A5B4C67-9046-4A4F-B6BE-B1CF411C18CE}" destId="{97DD94E7-8908-4EDF-8A86-7DB6C2F5273C}" srcOrd="0" destOrd="0" presId="urn:microsoft.com/office/officeart/2005/8/layout/radial5"/>
    <dgm:cxn modelId="{3D1A3759-03D2-455A-88EA-33C88E93D404}" type="presOf" srcId="{BE8668CD-EAEB-4C6B-8668-105C03FE061C}" destId="{F8290B9C-2E26-4E8A-A92E-42D6CC54977F}" srcOrd="0" destOrd="0" presId="urn:microsoft.com/office/officeart/2005/8/layout/radial5"/>
    <dgm:cxn modelId="{5FCC3818-9D8C-4B01-B24D-A0FA55EE367B}" type="presOf" srcId="{1A5B4C67-9046-4A4F-B6BE-B1CF411C18CE}" destId="{8B599895-F410-4753-81A3-80E4FCAB6522}" srcOrd="1" destOrd="0" presId="urn:microsoft.com/office/officeart/2005/8/layout/radial5"/>
    <dgm:cxn modelId="{C7B13E63-D3D0-4036-ACDF-C244F14C8DA9}" srcId="{8A706643-2066-44B2-A87A-0FF227D3EEC5}" destId="{AEA62611-D5FB-4E6E-8BBA-969A00D24D88}" srcOrd="1" destOrd="0" parTransId="{0CB2AE35-CD2C-4229-A6E4-8E79F3F04058}" sibTransId="{7175B017-E459-4855-9F7D-BD10D684317C}"/>
    <dgm:cxn modelId="{D9D6966E-D205-4145-BC3C-B803BBAD837F}" type="presOf" srcId="{23295BE7-527D-489C-8DB5-2EE7353C99D5}" destId="{27123CBB-6290-426D-B800-6528FE1D2096}" srcOrd="0" destOrd="0" presId="urn:microsoft.com/office/officeart/2005/8/layout/radial5"/>
    <dgm:cxn modelId="{F15A33C9-19FB-4F80-94C8-5774FF4DC46E}" srcId="{8A706643-2066-44B2-A87A-0FF227D3EEC5}" destId="{263302DC-762F-4677-B668-0D16B07E845C}" srcOrd="0" destOrd="0" parTransId="{266ACCF8-D225-4E92-B5BF-313C70114559}" sibTransId="{B4CADB47-D896-44AC-8D65-E829FDCD842E}"/>
    <dgm:cxn modelId="{C65EC6FC-4194-4777-95B0-C348F806B2BE}" type="presOf" srcId="{32361244-0DB8-407E-90EC-E6AF55619512}" destId="{5CD14953-777C-4C8B-98CC-415C18B0A6A3}" srcOrd="0" destOrd="0" presId="urn:microsoft.com/office/officeart/2005/8/layout/radial5"/>
    <dgm:cxn modelId="{1FB7ED79-4A58-453C-A005-DFD97891BD2E}" type="presParOf" srcId="{26596032-7B3D-4FD9-86AB-82E206EDF336}" destId="{AFFF6F95-71A2-407F-A5B3-F4CE05208684}" srcOrd="0" destOrd="0" presId="urn:microsoft.com/office/officeart/2005/8/layout/radial5"/>
    <dgm:cxn modelId="{B08C49EB-9B9D-41DF-8D55-CAFB769527E8}" type="presParOf" srcId="{26596032-7B3D-4FD9-86AB-82E206EDF336}" destId="{08910F3A-D82E-49D7-8AE1-4105F18567CA}" srcOrd="1" destOrd="0" presId="urn:microsoft.com/office/officeart/2005/8/layout/radial5"/>
    <dgm:cxn modelId="{9A2585C3-9699-4C7C-ACC3-D7529903699D}" type="presParOf" srcId="{08910F3A-D82E-49D7-8AE1-4105F18567CA}" destId="{72F18AC5-56F7-4108-B582-1373B137BC90}" srcOrd="0" destOrd="0" presId="urn:microsoft.com/office/officeart/2005/8/layout/radial5"/>
    <dgm:cxn modelId="{701D1417-D611-4374-92F1-0A914019A825}" type="presParOf" srcId="{26596032-7B3D-4FD9-86AB-82E206EDF336}" destId="{32446AE8-F839-4586-BD52-55A6C7B3BF9C}" srcOrd="2" destOrd="0" presId="urn:microsoft.com/office/officeart/2005/8/layout/radial5"/>
    <dgm:cxn modelId="{6A4F61EF-6232-4AA0-8B75-59B63DA0CA20}" type="presParOf" srcId="{26596032-7B3D-4FD9-86AB-82E206EDF336}" destId="{FCD1D352-6821-45BB-B8A4-FA22ACBF87B2}" srcOrd="3" destOrd="0" presId="urn:microsoft.com/office/officeart/2005/8/layout/radial5"/>
    <dgm:cxn modelId="{7E3E7585-F2FF-4CC3-9B8E-DD3E8F30B28B}" type="presParOf" srcId="{FCD1D352-6821-45BB-B8A4-FA22ACBF87B2}" destId="{04805A65-46EA-4E23-BBF5-46444227137C}" srcOrd="0" destOrd="0" presId="urn:microsoft.com/office/officeart/2005/8/layout/radial5"/>
    <dgm:cxn modelId="{E868F57B-E5E9-484F-B744-BBD08FE22E3D}" type="presParOf" srcId="{26596032-7B3D-4FD9-86AB-82E206EDF336}" destId="{E1831449-ED72-4436-AC01-EDF4B85BC321}" srcOrd="4" destOrd="0" presId="urn:microsoft.com/office/officeart/2005/8/layout/radial5"/>
    <dgm:cxn modelId="{B76D9F7C-00FA-4573-997D-120182A4A240}" type="presParOf" srcId="{26596032-7B3D-4FD9-86AB-82E206EDF336}" destId="{97DD94E7-8908-4EDF-8A86-7DB6C2F5273C}" srcOrd="5" destOrd="0" presId="urn:microsoft.com/office/officeart/2005/8/layout/radial5"/>
    <dgm:cxn modelId="{7B61816D-45EB-4F88-9E25-6756A2CE24AF}" type="presParOf" srcId="{97DD94E7-8908-4EDF-8A86-7DB6C2F5273C}" destId="{8B599895-F410-4753-81A3-80E4FCAB6522}" srcOrd="0" destOrd="0" presId="urn:microsoft.com/office/officeart/2005/8/layout/radial5"/>
    <dgm:cxn modelId="{D2D8F41F-CC81-4B75-8C45-CC1B759F9C55}" type="presParOf" srcId="{26596032-7B3D-4FD9-86AB-82E206EDF336}" destId="{27123CBB-6290-426D-B800-6528FE1D2096}" srcOrd="6" destOrd="0" presId="urn:microsoft.com/office/officeart/2005/8/layout/radial5"/>
    <dgm:cxn modelId="{EF772A51-9780-4451-9A18-5552596B3646}" type="presParOf" srcId="{26596032-7B3D-4FD9-86AB-82E206EDF336}" destId="{5CD14953-777C-4C8B-98CC-415C18B0A6A3}" srcOrd="7" destOrd="0" presId="urn:microsoft.com/office/officeart/2005/8/layout/radial5"/>
    <dgm:cxn modelId="{97587D5B-EF62-4745-B02C-A5BCE3FDDDDD}" type="presParOf" srcId="{5CD14953-777C-4C8B-98CC-415C18B0A6A3}" destId="{43DBA9F6-28FF-49A0-881A-6DA3B6199AD6}" srcOrd="0" destOrd="0" presId="urn:microsoft.com/office/officeart/2005/8/layout/radial5"/>
    <dgm:cxn modelId="{BE6CA96E-7966-463D-AEFA-AD5D6F81BE66}" type="presParOf" srcId="{26596032-7B3D-4FD9-86AB-82E206EDF336}" destId="{F8290B9C-2E26-4E8A-A92E-42D6CC54977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FF6F95-71A2-407F-A5B3-F4CE05208684}">
      <dsp:nvSpPr>
        <dsp:cNvPr id="0" name=""/>
        <dsp:cNvSpPr/>
      </dsp:nvSpPr>
      <dsp:spPr>
        <a:xfrm>
          <a:off x="2495725" y="1271589"/>
          <a:ext cx="769189" cy="7691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700" kern="1200" dirty="0"/>
            <a:t>OSKRBA S PITNO VODO (JAVNA SLUŽBA)</a:t>
          </a:r>
        </a:p>
      </dsp:txBody>
      <dsp:txXfrm>
        <a:off x="2495725" y="1271589"/>
        <a:ext cx="769189" cy="769189"/>
      </dsp:txXfrm>
    </dsp:sp>
    <dsp:sp modelId="{08910F3A-D82E-49D7-8AE1-4105F18567CA}">
      <dsp:nvSpPr>
        <dsp:cNvPr id="0" name=""/>
        <dsp:cNvSpPr/>
      </dsp:nvSpPr>
      <dsp:spPr>
        <a:xfrm rot="16200000">
          <a:off x="2798549" y="1011235"/>
          <a:ext cx="163541" cy="2213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 rot="16200000">
        <a:off x="2798549" y="1011235"/>
        <a:ext cx="163541" cy="221396"/>
      </dsp:txXfrm>
    </dsp:sp>
    <dsp:sp modelId="{32446AE8-F839-4586-BD52-55A6C7B3BF9C}">
      <dsp:nvSpPr>
        <dsp:cNvPr id="0" name=""/>
        <dsp:cNvSpPr/>
      </dsp:nvSpPr>
      <dsp:spPr>
        <a:xfrm>
          <a:off x="2399576" y="1533"/>
          <a:ext cx="961487" cy="9614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600" kern="1200" dirty="0"/>
            <a:t>PRAVICA DO PITNE VODE</a:t>
          </a:r>
        </a:p>
      </dsp:txBody>
      <dsp:txXfrm>
        <a:off x="2399576" y="1533"/>
        <a:ext cx="961487" cy="961487"/>
      </dsp:txXfrm>
    </dsp:sp>
    <dsp:sp modelId="{FCD1D352-6821-45BB-B8A4-FA22ACBF87B2}">
      <dsp:nvSpPr>
        <dsp:cNvPr id="0" name=""/>
        <dsp:cNvSpPr/>
      </dsp:nvSpPr>
      <dsp:spPr>
        <a:xfrm>
          <a:off x="3332799" y="1545485"/>
          <a:ext cx="163541" cy="2213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>
        <a:off x="3332799" y="1545485"/>
        <a:ext cx="163541" cy="221396"/>
      </dsp:txXfrm>
    </dsp:sp>
    <dsp:sp modelId="{E1831449-ED72-4436-AC01-EDF4B85BC321}">
      <dsp:nvSpPr>
        <dsp:cNvPr id="0" name=""/>
        <dsp:cNvSpPr/>
      </dsp:nvSpPr>
      <dsp:spPr>
        <a:xfrm>
          <a:off x="3573483" y="1175440"/>
          <a:ext cx="961487" cy="9614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600" kern="1200" dirty="0"/>
            <a:t>NAČELO POLNEGA POKRITJA STROŠKOV</a:t>
          </a:r>
        </a:p>
      </dsp:txBody>
      <dsp:txXfrm>
        <a:off x="3573483" y="1175440"/>
        <a:ext cx="961487" cy="961487"/>
      </dsp:txXfrm>
    </dsp:sp>
    <dsp:sp modelId="{97DD94E7-8908-4EDF-8A86-7DB6C2F5273C}">
      <dsp:nvSpPr>
        <dsp:cNvPr id="0" name=""/>
        <dsp:cNvSpPr/>
      </dsp:nvSpPr>
      <dsp:spPr>
        <a:xfrm rot="5400000">
          <a:off x="2798549" y="2079736"/>
          <a:ext cx="163541" cy="2213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 rot="5400000">
        <a:off x="2798549" y="2079736"/>
        <a:ext cx="163541" cy="221396"/>
      </dsp:txXfrm>
    </dsp:sp>
    <dsp:sp modelId="{27123CBB-6290-426D-B800-6528FE1D2096}">
      <dsp:nvSpPr>
        <dsp:cNvPr id="0" name=""/>
        <dsp:cNvSpPr/>
      </dsp:nvSpPr>
      <dsp:spPr>
        <a:xfrm>
          <a:off x="2399576" y="2349347"/>
          <a:ext cx="961487" cy="9614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600" kern="1200"/>
            <a:t>DOSTOPNOST (AFFORDABILITY)</a:t>
          </a:r>
        </a:p>
      </dsp:txBody>
      <dsp:txXfrm>
        <a:off x="2399576" y="2349347"/>
        <a:ext cx="961487" cy="961487"/>
      </dsp:txXfrm>
    </dsp:sp>
    <dsp:sp modelId="{5CD14953-777C-4C8B-98CC-415C18B0A6A3}">
      <dsp:nvSpPr>
        <dsp:cNvPr id="0" name=""/>
        <dsp:cNvSpPr/>
      </dsp:nvSpPr>
      <dsp:spPr>
        <a:xfrm rot="10800000">
          <a:off x="2264298" y="1545485"/>
          <a:ext cx="163541" cy="2213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00" kern="1200"/>
        </a:p>
      </dsp:txBody>
      <dsp:txXfrm rot="10800000">
        <a:off x="2264298" y="1545485"/>
        <a:ext cx="163541" cy="221396"/>
      </dsp:txXfrm>
    </dsp:sp>
    <dsp:sp modelId="{F8290B9C-2E26-4E8A-A92E-42D6CC54977F}">
      <dsp:nvSpPr>
        <dsp:cNvPr id="0" name=""/>
        <dsp:cNvSpPr/>
      </dsp:nvSpPr>
      <dsp:spPr>
        <a:xfrm>
          <a:off x="1225669" y="1175440"/>
          <a:ext cx="961487" cy="9614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600" kern="1200"/>
            <a:t>CENA STORITEV (INFRASTRUKTURA, STORITVE, NIVO STORITEV)</a:t>
          </a:r>
        </a:p>
      </dsp:txBody>
      <dsp:txXfrm>
        <a:off x="1225669" y="1175440"/>
        <a:ext cx="961487" cy="961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3.4.2017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2-01: Pravica do pitne vode in izvajanje javne službe oskrbe s pitno vodo/Rozman I.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l-SI" sz="2600" dirty="0"/>
              <a:t>70. a člen</a:t>
            </a:r>
          </a:p>
          <a:p>
            <a:pPr marL="0" indent="0" algn="ctr">
              <a:buNone/>
            </a:pPr>
            <a:r>
              <a:rPr lang="sl-SI" sz="2600" dirty="0"/>
              <a:t>(pravica do pitne vode)</a:t>
            </a:r>
          </a:p>
          <a:p>
            <a:pPr marL="0" indent="0">
              <a:buNone/>
            </a:pPr>
            <a:endParaRPr lang="sl-SI" sz="2600" dirty="0"/>
          </a:p>
          <a:p>
            <a:pPr marL="0" indent="0">
              <a:buNone/>
            </a:pPr>
            <a:r>
              <a:rPr lang="sl-SI" sz="2600" dirty="0"/>
              <a:t>Vsakdo ima pravico do pitne vode.</a:t>
            </a:r>
          </a:p>
          <a:p>
            <a:pPr marL="0" indent="0">
              <a:buNone/>
            </a:pPr>
            <a:endParaRPr lang="sl-SI" sz="2600" dirty="0"/>
          </a:p>
          <a:p>
            <a:pPr marL="0" indent="0">
              <a:buNone/>
            </a:pPr>
            <a:r>
              <a:rPr lang="sl-SI" sz="2600" dirty="0"/>
              <a:t>Vodni viri so javno dobro v upravljanju države.</a:t>
            </a:r>
          </a:p>
          <a:p>
            <a:pPr marL="0" indent="0">
              <a:buNone/>
            </a:pPr>
            <a:endParaRPr lang="sl-SI" sz="2600" dirty="0"/>
          </a:p>
          <a:p>
            <a:pPr marL="0" indent="0">
              <a:buNone/>
            </a:pPr>
            <a:r>
              <a:rPr lang="sl-SI" sz="2600" dirty="0"/>
              <a:t>Vodni viri služijo prednostno in trajnostno </a:t>
            </a:r>
            <a:r>
              <a:rPr lang="sl-SI" sz="2600" dirty="0">
                <a:solidFill>
                  <a:srgbClr val="00B0F0"/>
                </a:solidFill>
              </a:rPr>
              <a:t>oskrbi prebivalstva s pitno vodo in z vodo za oskrbo gospodinjstev</a:t>
            </a:r>
            <a:r>
              <a:rPr lang="sl-SI" sz="2600" dirty="0"/>
              <a:t> in </a:t>
            </a:r>
            <a:r>
              <a:rPr lang="sl-SI" sz="2600" dirty="0">
                <a:solidFill>
                  <a:srgbClr val="00B0F0"/>
                </a:solidFill>
              </a:rPr>
              <a:t>v tem delu </a:t>
            </a:r>
            <a:r>
              <a:rPr lang="sl-SI" sz="2600" dirty="0"/>
              <a:t>niso tržno blago.</a:t>
            </a:r>
          </a:p>
          <a:p>
            <a:pPr marL="0" indent="0">
              <a:buNone/>
            </a:pPr>
            <a:endParaRPr lang="sl-SI" sz="2600" dirty="0"/>
          </a:p>
          <a:p>
            <a:pPr marL="0" indent="0">
              <a:buNone/>
            </a:pPr>
            <a:r>
              <a:rPr lang="sl-SI" sz="2600" dirty="0"/>
              <a:t>Oskrbo prebivalstva s pitno vodo in z vodo za oskrbo gospodinjstev </a:t>
            </a:r>
            <a:r>
              <a:rPr lang="sl-SI" sz="2600" dirty="0">
                <a:solidFill>
                  <a:srgbClr val="00B0F0"/>
                </a:solidFill>
              </a:rPr>
              <a:t>zagotavlja država preko samoupravnih lokalnih skupnosti neposredno</a:t>
            </a:r>
            <a:r>
              <a:rPr lang="sl-SI" sz="2600" dirty="0">
                <a:solidFill>
                  <a:srgbClr val="FF0000"/>
                </a:solidFill>
              </a:rPr>
              <a:t> </a:t>
            </a:r>
            <a:r>
              <a:rPr lang="sl-SI" sz="2600" dirty="0"/>
              <a:t>in</a:t>
            </a:r>
            <a:r>
              <a:rPr lang="sl-SI" sz="2600" dirty="0">
                <a:solidFill>
                  <a:srgbClr val="FF0000"/>
                </a:solidFill>
              </a:rPr>
              <a:t> </a:t>
            </a:r>
            <a:r>
              <a:rPr lang="sl-SI" sz="2600" dirty="0">
                <a:solidFill>
                  <a:srgbClr val="00B0F0"/>
                </a:solidFill>
              </a:rPr>
              <a:t>neprofitno</a:t>
            </a:r>
            <a:r>
              <a:rPr lang="sl-SI" sz="26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2-01: Pravica do pitne vode in izvajanje javne službe oskrbe s pitno vodo/Rozman I.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614475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sl-SI" sz="7400" dirty="0"/>
              <a:t>PRAVICA DO PITNE VODE (IN SANITARIJ) ≠ PRAVICA DO JAVNEGA VODOVODA (IN JAVNE KANALIZACIJE).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>
              <a:buNone/>
            </a:pPr>
            <a:endParaRPr lang="sl-SI" sz="3800" dirty="0"/>
          </a:p>
          <a:p>
            <a:pPr marL="0" indent="0" algn="ctr">
              <a:buNone/>
            </a:pPr>
            <a:r>
              <a:rPr lang="sl-SI" sz="4900" dirty="0"/>
              <a:t>SPREMEMBE SISTEMA JAVNE SLUŽBE OSKRBE S PITNO VODO - uvajati premišljeno, v tesnem sodelovanju s stroko in ob široki javni razpravi.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xmlns="" id="{499828CE-0837-47D2-BBCF-12AD4BDEC4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71298909"/>
              </p:ext>
            </p:extLst>
          </p:nvPr>
        </p:nvGraphicFramePr>
        <p:xfrm>
          <a:off x="1691680" y="2671829"/>
          <a:ext cx="576064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185</Words>
  <Application>Microsoft Office PowerPoint</Application>
  <PresentationFormat>Diaprojekcija na zaslonu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2-01: Pravica do pitne vode in izvajanje javne službe oskrbe s pitno vodo/Rozman I.</vt:lpstr>
      <vt:lpstr>2-01: Pravica do pitne vode in izvajanje javne službe oskrbe s pitno vodo/Rozman 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39</cp:revision>
  <dcterms:created xsi:type="dcterms:W3CDTF">2017-03-22T17:34:39Z</dcterms:created>
  <dcterms:modified xsi:type="dcterms:W3CDTF">2017-04-03T11:33:37Z</dcterms:modified>
</cp:coreProperties>
</file>