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4" r:id="rId3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AE8A3-EFAA-4DE9-B6BD-6D706FE3B9B5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CB723-5E7D-4206-B3E4-0AFB88605F77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161303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CB723-5E7D-4206-B3E4-0AFB88605F77}" type="slidenum">
              <a:rPr lang="sl-SI" smtClean="0"/>
              <a:pPr/>
              <a:t>1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143279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CB723-5E7D-4206-B3E4-0AFB88605F77}" type="slidenum">
              <a:rPr lang="sl-SI" smtClean="0"/>
              <a:pPr/>
              <a:t>2</a:t>
            </a:fld>
            <a:endParaRPr lang="sl-SI"/>
          </a:p>
        </p:txBody>
      </p:sp>
    </p:spTree>
    <p:extLst>
      <p:ext uri="{BB962C8B-B14F-4D97-AF65-F5344CB8AC3E}">
        <p14:creationId xmlns="" xmlns:p14="http://schemas.microsoft.com/office/powerpoint/2010/main" val="291375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 smtClean="0">
                <a:solidFill>
                  <a:srgbClr val="2456A2"/>
                </a:solidFill>
              </a:rPr>
              <a:t>2-05: O</a:t>
            </a:r>
            <a:r>
              <a:rPr lang="en-US" sz="2000" b="1" dirty="0" err="1" smtClean="0">
                <a:solidFill>
                  <a:srgbClr val="2456A2"/>
                </a:solidFill>
              </a:rPr>
              <a:t>skrba</a:t>
            </a:r>
            <a:r>
              <a:rPr lang="en-US" sz="2000" b="1" dirty="0" smtClean="0">
                <a:solidFill>
                  <a:srgbClr val="2456A2"/>
                </a:solidFill>
              </a:rPr>
              <a:t> s </a:t>
            </a:r>
            <a:r>
              <a:rPr lang="en-US" sz="2000" b="1" dirty="0" err="1" smtClean="0">
                <a:solidFill>
                  <a:srgbClr val="2456A2"/>
                </a:solidFill>
              </a:rPr>
              <a:t>pitno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vodo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ter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odvodnjavanje</a:t>
            </a:r>
            <a:r>
              <a:rPr lang="en-US" sz="2000" b="1" dirty="0" smtClean="0">
                <a:solidFill>
                  <a:srgbClr val="2456A2"/>
                </a:solidFill>
              </a:rPr>
              <a:t> in </a:t>
            </a:r>
            <a:r>
              <a:rPr lang="en-US" sz="2000" b="1" dirty="0" err="1" smtClean="0">
                <a:solidFill>
                  <a:srgbClr val="2456A2"/>
                </a:solidFill>
              </a:rPr>
              <a:t>čiščenje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komunalnih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odpadnih</a:t>
            </a:r>
            <a:r>
              <a:rPr lang="en-US" sz="2000" b="1" dirty="0" smtClean="0">
                <a:solidFill>
                  <a:srgbClr val="2456A2"/>
                </a:solidFill>
              </a:rPr>
              <a:t> </a:t>
            </a:r>
            <a:r>
              <a:rPr lang="en-US" sz="2000" b="1" dirty="0" err="1" smtClean="0">
                <a:solidFill>
                  <a:srgbClr val="2456A2"/>
                </a:solidFill>
              </a:rPr>
              <a:t>voda</a:t>
            </a:r>
            <a:r>
              <a:rPr lang="en-US" sz="2000" b="1" dirty="0" smtClean="0">
                <a:solidFill>
                  <a:srgbClr val="2456A2"/>
                </a:solidFill>
              </a:rPr>
              <a:t> v </a:t>
            </a:r>
            <a:r>
              <a:rPr lang="sl-SI" sz="2000" b="1" dirty="0" smtClean="0">
                <a:solidFill>
                  <a:srgbClr val="2456A2"/>
                </a:solidFill>
              </a:rPr>
              <a:t>S</a:t>
            </a:r>
            <a:r>
              <a:rPr lang="en-US" sz="2000" b="1" dirty="0" err="1" smtClean="0">
                <a:solidFill>
                  <a:srgbClr val="2456A2"/>
                </a:solidFill>
              </a:rPr>
              <a:t>loveniji</a:t>
            </a:r>
            <a:r>
              <a:rPr lang="sl-SI" sz="2000" b="1" dirty="0" smtClean="0">
                <a:solidFill>
                  <a:srgbClr val="2456A2"/>
                </a:solidFill>
              </a:rPr>
              <a:t>  stanje, problemi, perspektive/ Krajnc U.</a:t>
            </a:r>
            <a:endParaRPr lang="en-US" sz="2000" b="1" dirty="0">
              <a:solidFill>
                <a:srgbClr val="2456A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49992" y="1863988"/>
            <a:ext cx="8229600" cy="43922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dirty="0" smtClean="0">
                <a:solidFill>
                  <a:srgbClr val="0070C0"/>
                </a:solidFill>
              </a:rPr>
              <a:t>Oskrba s pitno vodo </a:t>
            </a:r>
          </a:p>
          <a:p>
            <a:r>
              <a:rPr lang="sl-SI" dirty="0" smtClean="0"/>
              <a:t>V </a:t>
            </a:r>
            <a:r>
              <a:rPr lang="sl-SI" dirty="0"/>
              <a:t>Sloveniji imamo z bilančnega vidika na razpolago dovolj, tako površinske, kot tudi podzemne vode</a:t>
            </a:r>
            <a:r>
              <a:rPr lang="sl-SI" dirty="0" smtClean="0"/>
              <a:t>.</a:t>
            </a:r>
            <a:endParaRPr lang="sl-SI" dirty="0" smtClean="0"/>
          </a:p>
          <a:p>
            <a:r>
              <a:rPr lang="sl-SI" dirty="0"/>
              <a:t>Oskrba </a:t>
            </a:r>
            <a:r>
              <a:rPr lang="sl-SI" dirty="0" smtClean="0"/>
              <a:t>s </a:t>
            </a:r>
            <a:r>
              <a:rPr lang="sl-SI" dirty="0"/>
              <a:t>pitno vodo </a:t>
            </a:r>
            <a:r>
              <a:rPr lang="sl-SI" dirty="0" smtClean="0"/>
              <a:t>predvsem  podzemna voda ( </a:t>
            </a:r>
            <a:r>
              <a:rPr lang="sl-SI" dirty="0"/>
              <a:t>97% </a:t>
            </a:r>
            <a:r>
              <a:rPr lang="sl-SI" dirty="0" smtClean="0"/>
              <a:t>)</a:t>
            </a:r>
            <a:endParaRPr lang="sl-SI" dirty="0"/>
          </a:p>
          <a:p>
            <a:r>
              <a:rPr lang="sl-SI" dirty="0" smtClean="0"/>
              <a:t>Tudi </a:t>
            </a:r>
            <a:r>
              <a:rPr lang="sl-SI" dirty="0"/>
              <a:t>pri morebitnih vplivih podnebnih sprememb oskrba s pitno vodo tako ne bi smela biti </a:t>
            </a:r>
            <a:r>
              <a:rPr lang="sl-SI" dirty="0" smtClean="0"/>
              <a:t>ogrožena.</a:t>
            </a:r>
            <a:endParaRPr lang="sl-SI" dirty="0"/>
          </a:p>
          <a:p>
            <a:pPr marL="0" indent="0">
              <a:buNone/>
            </a:pPr>
            <a:r>
              <a:rPr lang="sl-SI" dirty="0" err="1" smtClean="0">
                <a:solidFill>
                  <a:schemeClr val="accent6">
                    <a:lumMod val="75000"/>
                  </a:schemeClr>
                </a:solidFill>
              </a:rPr>
              <a:t>Odvodnjavanje</a:t>
            </a:r>
            <a:r>
              <a:rPr lang="sl-SI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l-SI" dirty="0">
                <a:solidFill>
                  <a:schemeClr val="accent6">
                    <a:lumMod val="75000"/>
                  </a:schemeClr>
                </a:solidFill>
              </a:rPr>
              <a:t>in čiščenje komunalnih voda:</a:t>
            </a:r>
          </a:p>
          <a:p>
            <a:r>
              <a:rPr lang="sl-SI" dirty="0"/>
              <a:t>Komunalne čistilne naprave v Sloveniji (večje od 2000 PE) so že  izgrajene, izjema ČN </a:t>
            </a:r>
            <a:r>
              <a:rPr lang="sl-SI" dirty="0" smtClean="0"/>
              <a:t>Ruše.</a:t>
            </a:r>
            <a:endParaRPr lang="sl-SI" dirty="0"/>
          </a:p>
          <a:p>
            <a:r>
              <a:rPr lang="sl-SI" dirty="0"/>
              <a:t>Potrebne rekonstrukcije (kapaciteta, </a:t>
            </a:r>
            <a:r>
              <a:rPr lang="sl-SI" dirty="0" err="1"/>
              <a:t>3.stopnja</a:t>
            </a:r>
            <a:r>
              <a:rPr lang="sl-SI" dirty="0"/>
              <a:t> čiščenja, stroški obratovanja</a:t>
            </a:r>
            <a:r>
              <a:rPr lang="sl-SI" dirty="0" smtClean="0"/>
              <a:t>). Problem onesnaženje z ostanki zdravil, </a:t>
            </a:r>
            <a:r>
              <a:rPr lang="sl-SI" dirty="0" err="1" smtClean="0"/>
              <a:t>mikroplastiko</a:t>
            </a:r>
            <a:r>
              <a:rPr lang="sl-SI" dirty="0" smtClean="0"/>
              <a:t>…</a:t>
            </a:r>
            <a:endParaRPr lang="sl-SI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880" y="1340768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 smtClean="0">
                <a:solidFill>
                  <a:srgbClr val="2456A2"/>
                </a:solidFill>
              </a:rPr>
              <a:t>2-05: </a:t>
            </a:r>
            <a:r>
              <a:rPr lang="sl-SI" sz="2000" b="1" dirty="0">
                <a:solidFill>
                  <a:srgbClr val="2456A2"/>
                </a:solidFill>
              </a:rPr>
              <a:t>O</a:t>
            </a:r>
            <a:r>
              <a:rPr lang="en-US" sz="2000" b="1" dirty="0" err="1">
                <a:solidFill>
                  <a:srgbClr val="2456A2"/>
                </a:solidFill>
              </a:rPr>
              <a:t>skrba</a:t>
            </a:r>
            <a:r>
              <a:rPr lang="en-US" sz="2000" b="1" dirty="0">
                <a:solidFill>
                  <a:srgbClr val="2456A2"/>
                </a:solidFill>
              </a:rPr>
              <a:t> s </a:t>
            </a:r>
            <a:r>
              <a:rPr lang="en-US" sz="2000" b="1" dirty="0" err="1">
                <a:solidFill>
                  <a:srgbClr val="2456A2"/>
                </a:solidFill>
              </a:rPr>
              <a:t>pitno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vodo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ter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odvodnjavanje</a:t>
            </a:r>
            <a:r>
              <a:rPr lang="en-US" sz="2000" b="1" dirty="0">
                <a:solidFill>
                  <a:srgbClr val="2456A2"/>
                </a:solidFill>
              </a:rPr>
              <a:t> in </a:t>
            </a:r>
            <a:r>
              <a:rPr lang="en-US" sz="2000" b="1" dirty="0" err="1">
                <a:solidFill>
                  <a:srgbClr val="2456A2"/>
                </a:solidFill>
              </a:rPr>
              <a:t>čiščenje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komunalnih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odpadnih</a:t>
            </a:r>
            <a:r>
              <a:rPr lang="en-US" sz="2000" b="1" dirty="0">
                <a:solidFill>
                  <a:srgbClr val="2456A2"/>
                </a:solidFill>
              </a:rPr>
              <a:t> </a:t>
            </a:r>
            <a:r>
              <a:rPr lang="en-US" sz="2000" b="1" dirty="0" err="1">
                <a:solidFill>
                  <a:srgbClr val="2456A2"/>
                </a:solidFill>
              </a:rPr>
              <a:t>voda</a:t>
            </a:r>
            <a:r>
              <a:rPr lang="en-US" sz="2000" b="1" dirty="0">
                <a:solidFill>
                  <a:srgbClr val="2456A2"/>
                </a:solidFill>
              </a:rPr>
              <a:t> v </a:t>
            </a:r>
            <a:r>
              <a:rPr lang="sl-SI" sz="2000" b="1" dirty="0" err="1">
                <a:solidFill>
                  <a:srgbClr val="2456A2"/>
                </a:solidFill>
              </a:rPr>
              <a:t>S</a:t>
            </a:r>
            <a:r>
              <a:rPr lang="en-US" sz="2000" b="1" dirty="0" err="1">
                <a:solidFill>
                  <a:srgbClr val="2456A2"/>
                </a:solidFill>
              </a:rPr>
              <a:t>loveniji</a:t>
            </a:r>
            <a:r>
              <a:rPr lang="sl-SI" sz="2000" b="1" dirty="0">
                <a:solidFill>
                  <a:srgbClr val="2456A2"/>
                </a:solidFill>
              </a:rPr>
              <a:t>  stanje, problemi, </a:t>
            </a:r>
            <a:r>
              <a:rPr lang="sl-SI" sz="2000" b="1" dirty="0" smtClean="0">
                <a:solidFill>
                  <a:srgbClr val="2456A2"/>
                </a:solidFill>
              </a:rPr>
              <a:t>perspektive/ Krajnc U.</a:t>
            </a:r>
            <a:endParaRPr lang="en-US" sz="2000" b="1" dirty="0">
              <a:solidFill>
                <a:srgbClr val="2456A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744776"/>
            <a:ext cx="8229600" cy="49772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400" dirty="0" smtClean="0">
                <a:solidFill>
                  <a:srgbClr val="0070C0"/>
                </a:solidFill>
              </a:rPr>
              <a:t>Oskrba s pitno vodo </a:t>
            </a:r>
          </a:p>
          <a:p>
            <a:r>
              <a:rPr lang="sl-SI" sz="2400" dirty="0"/>
              <a:t>Problematični manjši </a:t>
            </a:r>
            <a:r>
              <a:rPr lang="sl-SI" sz="2400" dirty="0" smtClean="0"/>
              <a:t>sistemi  (kvaliteta, </a:t>
            </a:r>
            <a:r>
              <a:rPr lang="sl-SI" sz="2400" dirty="0" err="1" smtClean="0"/>
              <a:t>monitoring</a:t>
            </a:r>
            <a:r>
              <a:rPr lang="sl-SI" sz="2400" dirty="0" smtClean="0"/>
              <a:t>)</a:t>
            </a:r>
            <a:endParaRPr lang="sl-SI" sz="2400" dirty="0"/>
          </a:p>
          <a:p>
            <a:r>
              <a:rPr lang="sl-SI" sz="2400" dirty="0" smtClean="0"/>
              <a:t>Zakonodaja izhajajoča iz vpisa pravice do pitne vode v Ustavo </a:t>
            </a:r>
          </a:p>
          <a:p>
            <a:r>
              <a:rPr lang="sl-SI" sz="2400" dirty="0" smtClean="0"/>
              <a:t>Potrebna </a:t>
            </a:r>
            <a:r>
              <a:rPr lang="sl-SI" sz="2400" dirty="0"/>
              <a:t>bodo  velika vlaganja v obnovo obstoječih </a:t>
            </a:r>
            <a:r>
              <a:rPr lang="sl-SI" sz="2400" dirty="0" smtClean="0"/>
              <a:t>sistemov: vodne </a:t>
            </a:r>
            <a:r>
              <a:rPr lang="sl-SI" sz="2400" dirty="0"/>
              <a:t>izgube in </a:t>
            </a:r>
            <a:r>
              <a:rPr lang="sl-SI" sz="2400" dirty="0" smtClean="0"/>
              <a:t>povečanje </a:t>
            </a:r>
            <a:r>
              <a:rPr lang="sl-SI" sz="2400" dirty="0"/>
              <a:t>varnost vodovodnih sistemov. </a:t>
            </a:r>
            <a:endParaRPr lang="sl-SI" sz="2400" dirty="0" smtClean="0"/>
          </a:p>
          <a:p>
            <a:r>
              <a:rPr lang="sl-SI" sz="2400" dirty="0" smtClean="0"/>
              <a:t>Agresivno trženje ustekleničene vode</a:t>
            </a:r>
            <a:r>
              <a:rPr lang="sl-SI" sz="2400" smtClean="0"/>
              <a:t>, potrebna promocija, </a:t>
            </a:r>
            <a:r>
              <a:rPr lang="sl-SI" sz="2400" dirty="0" smtClean="0"/>
              <a:t>da je voda iz vodovoda boljša in okoljsko bistveno manj oporečna </a:t>
            </a:r>
            <a:endParaRPr lang="sl-SI" sz="2400" dirty="0"/>
          </a:p>
          <a:p>
            <a:pPr marL="0" indent="0">
              <a:buNone/>
            </a:pPr>
            <a:r>
              <a:rPr lang="sl-SI" sz="2400" dirty="0" err="1" smtClean="0">
                <a:solidFill>
                  <a:schemeClr val="accent6">
                    <a:lumMod val="75000"/>
                  </a:schemeClr>
                </a:solidFill>
              </a:rPr>
              <a:t>Odvodnjavanje</a:t>
            </a:r>
            <a:r>
              <a:rPr lang="sl-SI" sz="2400" dirty="0" smtClean="0">
                <a:solidFill>
                  <a:schemeClr val="accent6">
                    <a:lumMod val="75000"/>
                  </a:schemeClr>
                </a:solidFill>
              </a:rPr>
              <a:t> in čiščenje komunalnih voda:</a:t>
            </a:r>
          </a:p>
          <a:p>
            <a:r>
              <a:rPr lang="sl-SI" sz="2400" dirty="0" smtClean="0"/>
              <a:t>Majhne </a:t>
            </a:r>
            <a:r>
              <a:rPr lang="sl-SI" sz="2400" dirty="0" err="1" smtClean="0"/>
              <a:t>ČN</a:t>
            </a:r>
            <a:r>
              <a:rPr lang="sl-SI" sz="2400" dirty="0"/>
              <a:t>: 318 </a:t>
            </a:r>
            <a:r>
              <a:rPr lang="sl-SI" sz="2400" dirty="0" smtClean="0"/>
              <a:t> naprav (manj </a:t>
            </a:r>
            <a:r>
              <a:rPr lang="sl-SI" sz="2400" dirty="0"/>
              <a:t>kot 2000 </a:t>
            </a:r>
            <a:r>
              <a:rPr lang="sl-SI" sz="2400" dirty="0" err="1"/>
              <a:t>PE</a:t>
            </a:r>
            <a:r>
              <a:rPr lang="sl-SI" sz="2400" dirty="0"/>
              <a:t>) s skupno kapaciteto 149.336 </a:t>
            </a:r>
            <a:r>
              <a:rPr lang="sl-SI" sz="2400" dirty="0" err="1" smtClean="0"/>
              <a:t>PE</a:t>
            </a:r>
            <a:endParaRPr lang="sl-SI" sz="2400" dirty="0" smtClean="0"/>
          </a:p>
          <a:p>
            <a:r>
              <a:rPr lang="sl-SI" sz="2400" dirty="0"/>
              <a:t>prezrli </a:t>
            </a:r>
            <a:r>
              <a:rPr lang="sl-SI" sz="2400" dirty="0" smtClean="0"/>
              <a:t>cilj </a:t>
            </a:r>
            <a:r>
              <a:rPr lang="sl-SI" sz="2400" dirty="0"/>
              <a:t>izgradnje čistilnih </a:t>
            </a:r>
            <a:r>
              <a:rPr lang="sl-SI" sz="2400" dirty="0" smtClean="0"/>
              <a:t>naprav -doseganja </a:t>
            </a:r>
            <a:r>
              <a:rPr lang="sl-SI" sz="2400" dirty="0"/>
              <a:t>dobrega stanja vodnih </a:t>
            </a:r>
            <a:r>
              <a:rPr lang="sl-SI" sz="2400" dirty="0" smtClean="0"/>
              <a:t>teles ( ni v </a:t>
            </a:r>
            <a:r>
              <a:rPr lang="sl-SI" sz="2400" dirty="0"/>
              <a:t>nobenih uradnih </a:t>
            </a:r>
            <a:r>
              <a:rPr lang="sl-SI" sz="2400" dirty="0" smtClean="0"/>
              <a:t>dokumentih). </a:t>
            </a:r>
            <a:endParaRPr lang="en-US" sz="2400" dirty="0"/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4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62849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0581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250</Words>
  <Application>Microsoft Office PowerPoint</Application>
  <PresentationFormat>Diaprojekcija na zaslonu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2-05: Oskrba s pitno vodo ter odvodnjavanje in čiščenje komunalnih odpadnih voda v Sloveniji  stanje, problemi, perspektive/ Krajnc U.</vt:lpstr>
      <vt:lpstr>2-05: Oskrba s pitno vodo ter odvodnjavanje in čiščenje komunalnih odpadnih voda v Sloveniji  stanje, problemi, perspektive/ Krajnc 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37</cp:revision>
  <cp:lastPrinted>2017-04-04T08:47:59Z</cp:lastPrinted>
  <dcterms:created xsi:type="dcterms:W3CDTF">2017-03-22T17:34:39Z</dcterms:created>
  <dcterms:modified xsi:type="dcterms:W3CDTF">2017-04-05T17:52:46Z</dcterms:modified>
</cp:coreProperties>
</file>