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2" r:id="rId3"/>
    <p:sldId id="264" r:id="rId4"/>
    <p:sldId id="266" r:id="rId5"/>
    <p:sldId id="263" r:id="rId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 varScale="1">
        <p:scale>
          <a:sx n="94" d="100"/>
          <a:sy n="94" d="100"/>
        </p:scale>
        <p:origin x="-2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io.krzyk@fgg.uni-lj.si" TargetMode="External"/><Relationship Id="rId2" Type="http://schemas.openxmlformats.org/officeDocument/2006/relationships/hyperlink" Target="mailto:darko.drev@fgg.uni-lj.si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 fontScale="90000"/>
          </a:bodyPr>
          <a:lstStyle/>
          <a:p>
            <a:r>
              <a:rPr lang="sl-SI" b="1" dirty="0" smtClean="0">
                <a:solidFill>
                  <a:srgbClr val="2456A2"/>
                </a:solidFill>
              </a:rPr>
              <a:t>2-06 Neusklajenost </a:t>
            </a:r>
            <a:r>
              <a:rPr lang="sl-SI" b="1" dirty="0">
                <a:solidFill>
                  <a:srgbClr val="2456A2"/>
                </a:solidFill>
              </a:rPr>
              <a:t>predpisov in prakse na področju odvajanja in čiščenja odpadnih voda </a:t>
            </a:r>
            <a:r>
              <a:rPr lang="sl-SI" b="1" dirty="0" smtClean="0">
                <a:solidFill>
                  <a:srgbClr val="2456A2"/>
                </a:solidFill>
              </a:rPr>
              <a:t/>
            </a:r>
            <a:br>
              <a:rPr lang="sl-SI" b="1" dirty="0" smtClean="0">
                <a:solidFill>
                  <a:srgbClr val="2456A2"/>
                </a:solidFill>
              </a:rPr>
            </a:br>
            <a:r>
              <a:rPr lang="sl-SI" b="1" dirty="0" smtClean="0">
                <a:solidFill>
                  <a:srgbClr val="2456A2"/>
                </a:solidFill>
              </a:rPr>
              <a:t>z </a:t>
            </a:r>
            <a:r>
              <a:rPr lang="sl-SI" b="1" dirty="0">
                <a:solidFill>
                  <a:srgbClr val="2456A2"/>
                </a:solidFill>
              </a:rPr>
              <a:t>modernimi ekološkimi </a:t>
            </a:r>
            <a:r>
              <a:rPr lang="sl-SI" b="1" dirty="0" smtClean="0">
                <a:solidFill>
                  <a:srgbClr val="2456A2"/>
                </a:solidFill>
              </a:rPr>
              <a:t>trendi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43608" y="4293096"/>
            <a:ext cx="7920880" cy="2423120"/>
          </a:xfrm>
        </p:spPr>
        <p:txBody>
          <a:bodyPr>
            <a:normAutofit/>
          </a:bodyPr>
          <a:lstStyle/>
          <a:p>
            <a:pPr algn="l"/>
            <a:r>
              <a:rPr lang="sl-SI" b="1" dirty="0" smtClean="0">
                <a:solidFill>
                  <a:srgbClr val="2456A2"/>
                </a:solidFill>
              </a:rPr>
              <a:t>Drev Darko, 	</a:t>
            </a:r>
            <a:r>
              <a:rPr lang="sl-SI" b="1" dirty="0" smtClean="0">
                <a:solidFill>
                  <a:srgbClr val="2456A2"/>
                </a:solidFill>
                <a:hlinkClick r:id="rId2"/>
              </a:rPr>
              <a:t>darko.drev@fgg.uni-lj.si</a:t>
            </a:r>
            <a:endParaRPr lang="sl-SI" b="1" dirty="0" smtClean="0">
              <a:solidFill>
                <a:srgbClr val="2456A2"/>
              </a:solidFill>
            </a:endParaRPr>
          </a:p>
          <a:p>
            <a:pPr algn="l"/>
            <a:r>
              <a:rPr lang="sl-SI" b="1" dirty="0" smtClean="0">
                <a:solidFill>
                  <a:srgbClr val="2456A2"/>
                </a:solidFill>
              </a:rPr>
              <a:t>Krzyk Mario, 	</a:t>
            </a:r>
            <a:r>
              <a:rPr lang="sl-SI" b="1" dirty="0" smtClean="0">
                <a:solidFill>
                  <a:srgbClr val="2456A2"/>
                </a:solidFill>
                <a:hlinkClick r:id="rId3"/>
              </a:rPr>
              <a:t>mario.krzyk</a:t>
            </a:r>
            <a:r>
              <a:rPr lang="sl-SI" b="1" dirty="0">
                <a:solidFill>
                  <a:srgbClr val="2456A2"/>
                </a:solidFill>
                <a:hlinkClick r:id="rId3"/>
              </a:rPr>
              <a:t>@fgg.uni-lj.si</a:t>
            </a:r>
            <a:r>
              <a:rPr lang="sl-SI" b="1" dirty="0">
                <a:solidFill>
                  <a:srgbClr val="2456A2"/>
                </a:solidFill>
              </a:rPr>
              <a:t> </a:t>
            </a:r>
            <a:endParaRPr lang="en-US" dirty="0"/>
          </a:p>
          <a:p>
            <a:pPr algn="l"/>
            <a:endParaRPr lang="sl-SI" sz="2400" b="1" dirty="0" smtClean="0">
              <a:solidFill>
                <a:srgbClr val="2456A2"/>
              </a:solidFill>
              <a:hlinkClick r:id="rId3"/>
            </a:endParaRPr>
          </a:p>
          <a:p>
            <a:pPr algn="l"/>
            <a:r>
              <a:rPr lang="sl-SI" sz="2400" b="1" dirty="0">
                <a:solidFill>
                  <a:srgbClr val="2456A2"/>
                </a:solidFill>
              </a:rPr>
              <a:t>UL FGG, Inštitut za zdravstveno hidrotehniko</a:t>
            </a:r>
            <a:r>
              <a:rPr lang="sl-SI" sz="2400" b="1" dirty="0" smtClean="0">
                <a:solidFill>
                  <a:srgbClr val="2456A2"/>
                </a:solidFill>
              </a:rPr>
              <a:t>,</a:t>
            </a:r>
            <a:endParaRPr lang="sl-SI" sz="2400" b="1" dirty="0">
              <a:solidFill>
                <a:srgbClr val="2456A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958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2-06: Neusklajenost predpisov in prakse na področju odvajanja in čiščenja odpadnih voda z modernimi ekološkimi trendi /Drev D., Krzyk M.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79512" y="1988840"/>
            <a:ext cx="8435280" cy="4105387"/>
          </a:xfrm>
        </p:spPr>
        <p:txBody>
          <a:bodyPr>
            <a:normAutofit/>
          </a:bodyPr>
          <a:lstStyle/>
          <a:p>
            <a:r>
              <a:rPr lang="sl-SI" sz="2000" b="1" dirty="0" smtClean="0"/>
              <a:t>Pri vseh okoljevarstvenih tehnologijah moramo zasledovati optimalne masne in energijske bilance. To velja tudi pri odvajanju in čiščenju odpadnih voda. </a:t>
            </a:r>
          </a:p>
          <a:p>
            <a:r>
              <a:rPr lang="sl-SI" sz="2000" b="1" dirty="0" smtClean="0"/>
              <a:t>Odpadki, ki nastanejo pri odvajanju in čiščenju odpadnih voda, naj bodo surovina za predelavo ali energetsko izrabo in ne problematični odpadek.</a:t>
            </a:r>
          </a:p>
          <a:p>
            <a:r>
              <a:rPr lang="sl-SI" sz="2000" b="1" dirty="0" smtClean="0"/>
              <a:t>Tudi pri emisijah snovi v zrak, ki nastanejo pri čiščenju odpadnih voda, moramo zasledovati splošne okoljske cilje (zmanjšanje emisij toplogrednih plinov, energetska izraba, itd.) in ne samo parcialne predpise.</a:t>
            </a:r>
          </a:p>
          <a:p>
            <a:r>
              <a:rPr lang="sl-SI" sz="2000" b="1" dirty="0"/>
              <a:t>V velikem delu sveta primanjkuje sladke vode, </a:t>
            </a:r>
            <a:r>
              <a:rPr lang="sl-SI" sz="2000" b="1" dirty="0" smtClean="0">
                <a:solidFill>
                  <a:srgbClr val="FF0000"/>
                </a:solidFill>
              </a:rPr>
              <a:t>tudi pri nas na posameznih območjih </a:t>
            </a:r>
            <a:r>
              <a:rPr lang="sl-SI" sz="2000" b="1" dirty="0" smtClean="0"/>
              <a:t>- zato </a:t>
            </a:r>
            <a:r>
              <a:rPr lang="sl-SI" sz="2000" b="1" dirty="0"/>
              <a:t>se naj očiščena voda ponovno uporablja. </a:t>
            </a:r>
            <a:r>
              <a:rPr lang="sl-SI" sz="2000" b="1" dirty="0" smtClean="0"/>
              <a:t> </a:t>
            </a:r>
          </a:p>
          <a:p>
            <a:r>
              <a:rPr lang="sl-SI" sz="2000" b="1" dirty="0" smtClean="0"/>
              <a:t>Pri uporabi očiščene vode je potrebno vodo očistiti predvsem po </a:t>
            </a:r>
            <a:r>
              <a:rPr lang="sl-SI" sz="2000" b="1" dirty="0"/>
              <a:t>kriterijih, ki so pomembni </a:t>
            </a:r>
            <a:r>
              <a:rPr lang="sl-SI" sz="2000" b="1" dirty="0" smtClean="0"/>
              <a:t>za </a:t>
            </a:r>
            <a:r>
              <a:rPr lang="sl-SI" sz="2000" b="1" u="sng" dirty="0" smtClean="0"/>
              <a:t>ponovno rabo vode</a:t>
            </a:r>
            <a:r>
              <a:rPr lang="sl-SI" sz="2000" b="1" dirty="0" smtClean="0"/>
              <a:t>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41088" y="1340768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43" y="-4131840"/>
            <a:ext cx="8388424" cy="6291318"/>
          </a:xfrm>
          <a:prstGeom prst="rect">
            <a:avLst/>
          </a:prstGeom>
        </p:spPr>
      </p:pic>
      <p:pic>
        <p:nvPicPr>
          <p:cNvPr id="8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94211"/>
            <a:ext cx="9144000" cy="6858000"/>
          </a:xfrm>
          <a:prstGeom prst="rect">
            <a:avLst/>
          </a:prstGeom>
        </p:spPr>
      </p:pic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sp>
        <p:nvSpPr>
          <p:cNvPr id="10" name="Pravokotnik 9"/>
          <p:cNvSpPr/>
          <p:nvPr/>
        </p:nvSpPr>
        <p:spPr>
          <a:xfrm>
            <a:off x="548506" y="4217057"/>
            <a:ext cx="819995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000" b="1" dirty="0"/>
              <a:t>Z </a:t>
            </a:r>
            <a:r>
              <a:rPr lang="sl-SI" sz="2000" b="1" dirty="0" smtClean="0"/>
              <a:t>navedbo pravice </a:t>
            </a:r>
            <a:r>
              <a:rPr lang="sl-SI" sz="2000" b="1" dirty="0"/>
              <a:t>do pitne vode v Ustavo RS se bo moral odnos do odvajanja in čiščenja odpadnih voda bistveno spremeniti tudi v ruralnem okolju. </a:t>
            </a:r>
            <a:endParaRPr lang="sl-SI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000" b="1" dirty="0" smtClean="0"/>
              <a:t>To </a:t>
            </a:r>
            <a:r>
              <a:rPr lang="sl-SI" sz="2000" b="1" dirty="0"/>
              <a:t>bo možno storiti predvsem z večjim varovanjem vodnih teles. </a:t>
            </a:r>
            <a:r>
              <a:rPr lang="sl-SI" sz="2000" b="1" dirty="0" smtClean="0"/>
              <a:t>Žal pa obstoječi </a:t>
            </a:r>
            <a:r>
              <a:rPr lang="sl-SI" sz="2000" b="1" dirty="0"/>
              <a:t>predpisi na področju odvajanja in čiščenja voda tega ne predvidevajo.</a:t>
            </a:r>
          </a:p>
        </p:txBody>
      </p:sp>
      <p:sp>
        <p:nvSpPr>
          <p:cNvPr id="11" name="Pravokotnik 10"/>
          <p:cNvSpPr/>
          <p:nvPr/>
        </p:nvSpPr>
        <p:spPr>
          <a:xfrm>
            <a:off x="539552" y="1340768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000" b="1" dirty="0"/>
              <a:t>Slovenija je v svoji strategiji gospodarskega razvoja v obdobju 2014 – 2020 zapisala, da bo zmanjševala pritiske na okolje s spodbudami za znižanje onesnaževanja, z učinkovito rabo in upravljanjem z naravnimi viri, razvojem in uporabo proizvodov, storitev in tehnologij, ki bodo okolju prijazni ali bodo odgovarjali na izzive podnebnih sprememb. </a:t>
            </a:r>
            <a:endParaRPr lang="sl-SI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000" b="1" dirty="0" smtClean="0"/>
              <a:t>Direktiva </a:t>
            </a:r>
            <a:r>
              <a:rPr lang="sl-SI" sz="2000" b="1" dirty="0"/>
              <a:t>91/271/EGS o čiščenju komunalne odpadne vode premalo upošteva zahteve </a:t>
            </a:r>
            <a:r>
              <a:rPr lang="sl-SI" sz="2000" b="1" dirty="0" smtClean="0"/>
              <a:t>Vodne </a:t>
            </a:r>
            <a:r>
              <a:rPr lang="sl-SI" sz="2000" b="1" dirty="0"/>
              <a:t>Direktive 2000/60/ES in nekaterih drugih, njej podrejenih direktiv. </a:t>
            </a:r>
          </a:p>
        </p:txBody>
      </p:sp>
      <p:sp>
        <p:nvSpPr>
          <p:cNvPr id="12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2-06: Neusklajenost predpisov in prakse na področju odvajanja in čiščenja odpadnih voda z modernimi ekološkimi trendi /Drev D., Krzyk M.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342648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sp>
        <p:nvSpPr>
          <p:cNvPr id="5" name="Title 5"/>
          <p:cNvSpPr txBox="1">
            <a:spLocks/>
          </p:cNvSpPr>
          <p:nvPr/>
        </p:nvSpPr>
        <p:spPr>
          <a:xfrm>
            <a:off x="457200" y="274638"/>
            <a:ext cx="8229600" cy="922114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l-SI" sz="1800" b="1" smtClean="0">
                <a:solidFill>
                  <a:srgbClr val="2456A2"/>
                </a:solidFill>
              </a:rPr>
              <a:t>2-06: Neusklajenost predpisov in prakse na področju odvajanja in čiščenja odpadnih voda z modernimi ekološkimi trendi /Drev D., Krzyk M.</a:t>
            </a:r>
            <a:endParaRPr lang="en-US" sz="1800" dirty="0"/>
          </a:p>
        </p:txBody>
      </p:sp>
      <p:sp>
        <p:nvSpPr>
          <p:cNvPr id="6" name="Pravokotnik 5"/>
          <p:cNvSpPr/>
          <p:nvPr/>
        </p:nvSpPr>
        <p:spPr>
          <a:xfrm>
            <a:off x="251520" y="1196752"/>
            <a:ext cx="858788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hangingPunct="0">
              <a:buFont typeface="Arial" panose="020B0604020202020204" pitchFamily="34" charset="0"/>
              <a:buChar char="•"/>
            </a:pPr>
            <a:r>
              <a:rPr lang="sl-SI" sz="2000" b="1" dirty="0"/>
              <a:t>Predpisani kriteriji za delovanje MKČN so povsem neprimerni za občutljiva ruralna območja. Takšna območja </a:t>
            </a:r>
            <a:r>
              <a:rPr lang="sl-SI" sz="2000" b="1" dirty="0" smtClean="0"/>
              <a:t>pa v </a:t>
            </a:r>
            <a:r>
              <a:rPr lang="sl-SI" sz="2000" b="1" dirty="0"/>
              <a:t>Sloveniji zajemajo večji del ozemlja. </a:t>
            </a:r>
            <a:endParaRPr lang="sl-SI" sz="2000" b="1" dirty="0" smtClean="0"/>
          </a:p>
          <a:p>
            <a:pPr marL="342900" indent="-342900" hangingPunct="0">
              <a:buFont typeface="Arial" panose="020B0604020202020204" pitchFamily="34" charset="0"/>
              <a:buChar char="•"/>
            </a:pPr>
            <a:endParaRPr lang="sl-SI" sz="2000" b="1" dirty="0"/>
          </a:p>
          <a:p>
            <a:pPr marL="342900" indent="-342900" hangingPunct="0">
              <a:buFont typeface="Arial" panose="020B0604020202020204" pitchFamily="34" charset="0"/>
              <a:buChar char="•"/>
            </a:pPr>
            <a:r>
              <a:rPr lang="sl-SI" sz="2000" b="1" dirty="0" smtClean="0"/>
              <a:t>Uredbe </a:t>
            </a:r>
            <a:r>
              <a:rPr lang="sl-SI" sz="2000" b="1" dirty="0"/>
              <a:t>o emisiji snovi pri odvajanju odpadne vode iz malih komunalnih čistilnih </a:t>
            </a:r>
            <a:r>
              <a:rPr lang="sl-SI" sz="2000" b="1" dirty="0" smtClean="0"/>
              <a:t>naprav</a:t>
            </a:r>
            <a:r>
              <a:rPr lang="sl-SI" sz="2000" b="1" dirty="0"/>
              <a:t> </a:t>
            </a:r>
            <a:r>
              <a:rPr lang="sl-SI" sz="2000" b="1" dirty="0" smtClean="0"/>
              <a:t>(Uradni </a:t>
            </a:r>
            <a:r>
              <a:rPr lang="sl-SI" sz="2000" b="1" dirty="0"/>
              <a:t>list RS, št. 98/07, 30/10 in 98/15) </a:t>
            </a:r>
            <a:r>
              <a:rPr lang="sl-SI" sz="2000" b="1" dirty="0" smtClean="0">
                <a:solidFill>
                  <a:srgbClr val="FF0000"/>
                </a:solidFill>
              </a:rPr>
              <a:t>postavlja na iztoku samo dve meji: </a:t>
            </a:r>
            <a:r>
              <a:rPr lang="sl-SI" sz="2000" b="1" dirty="0" smtClean="0"/>
              <a:t>mejni KPK = 150 mg O</a:t>
            </a:r>
            <a:r>
              <a:rPr lang="sl-SI" sz="2000" b="1" baseline="-25000" dirty="0" smtClean="0"/>
              <a:t>2</a:t>
            </a:r>
            <a:r>
              <a:rPr lang="sl-SI" sz="2000" b="1" dirty="0" smtClean="0"/>
              <a:t>/l in mejni BPK</a:t>
            </a:r>
            <a:r>
              <a:rPr lang="sl-SI" sz="2000" b="1" baseline="-25000" dirty="0" smtClean="0"/>
              <a:t>5</a:t>
            </a:r>
            <a:r>
              <a:rPr lang="sl-SI" sz="2000" b="1" dirty="0" smtClean="0"/>
              <a:t> = 30 mg O</a:t>
            </a:r>
            <a:r>
              <a:rPr lang="sl-SI" sz="2000" b="1" baseline="-25000" dirty="0" smtClean="0"/>
              <a:t>2</a:t>
            </a:r>
            <a:r>
              <a:rPr lang="sl-SI" sz="2000" b="1" dirty="0" smtClean="0"/>
              <a:t>/l. </a:t>
            </a:r>
          </a:p>
          <a:p>
            <a:pPr marL="342900" indent="-342900" hangingPunct="0">
              <a:buFont typeface="Arial" panose="020B0604020202020204" pitchFamily="34" charset="0"/>
              <a:buChar char="•"/>
            </a:pPr>
            <a:endParaRPr lang="sl-SI" sz="2000" b="1" dirty="0"/>
          </a:p>
          <a:p>
            <a:pPr marL="342900" indent="-342900" hangingPunct="0">
              <a:buFont typeface="Arial" panose="020B0604020202020204" pitchFamily="34" charset="0"/>
              <a:buChar char="•"/>
            </a:pPr>
            <a:r>
              <a:rPr lang="sl-SI" sz="2000" b="1" dirty="0" smtClean="0"/>
              <a:t>Pri MKČN kapacitet do </a:t>
            </a:r>
            <a:r>
              <a:rPr lang="sl-SI" sz="2000" b="1" dirty="0"/>
              <a:t>50 PE </a:t>
            </a:r>
            <a:r>
              <a:rPr lang="sl-SI" sz="2000" b="1" dirty="0" smtClean="0"/>
              <a:t>pa se </a:t>
            </a:r>
            <a:r>
              <a:rPr lang="sl-SI" sz="2000" b="1" dirty="0">
                <a:solidFill>
                  <a:srgbClr val="FF0000"/>
                </a:solidFill>
              </a:rPr>
              <a:t>postavlja na </a:t>
            </a:r>
            <a:r>
              <a:rPr lang="sl-SI" sz="2000" b="1" dirty="0" smtClean="0">
                <a:solidFill>
                  <a:srgbClr val="FF0000"/>
                </a:solidFill>
              </a:rPr>
              <a:t>iztoku samo meja za en parameter: </a:t>
            </a:r>
            <a:r>
              <a:rPr lang="sl-SI" sz="2000" b="1" dirty="0" smtClean="0"/>
              <a:t>mejni KPK = 200 mg O</a:t>
            </a:r>
            <a:r>
              <a:rPr lang="sl-SI" sz="2000" b="1" baseline="-25000" dirty="0" smtClean="0"/>
              <a:t>2</a:t>
            </a:r>
            <a:r>
              <a:rPr lang="sl-SI" sz="2000" b="1" dirty="0" smtClean="0"/>
              <a:t>/l.</a:t>
            </a:r>
          </a:p>
          <a:p>
            <a:pPr marL="342900" indent="-342900" hangingPunct="0">
              <a:buFont typeface="Arial" panose="020B0604020202020204" pitchFamily="34" charset="0"/>
              <a:buChar char="•"/>
            </a:pPr>
            <a:endParaRPr lang="sl-SI" sz="2000" b="1" dirty="0"/>
          </a:p>
          <a:p>
            <a:pPr marL="342900" indent="-342900" hangingPunct="0">
              <a:buFont typeface="Arial" panose="020B0604020202020204" pitchFamily="34" charset="0"/>
              <a:buChar char="•"/>
            </a:pPr>
            <a:r>
              <a:rPr lang="sl-SI" sz="2000" b="1" dirty="0" smtClean="0"/>
              <a:t>Takšne zahteve za MKČN niso skladne z Vodno direktivo 2000/60/ES in njej podrejenimi direktivami (pitna voda, kopalna voda, naravni habitati, itd.)</a:t>
            </a:r>
          </a:p>
          <a:p>
            <a:pPr hangingPunct="0"/>
            <a:endParaRPr lang="sl-SI" sz="2000" b="1" dirty="0" smtClean="0"/>
          </a:p>
          <a:p>
            <a:pPr marL="342900" indent="-342900" hangingPunct="0">
              <a:buFont typeface="Arial" panose="020B0604020202020204" pitchFamily="34" charset="0"/>
              <a:buChar char="•"/>
            </a:pPr>
            <a:r>
              <a:rPr lang="sl-SI" sz="2000" b="1" dirty="0" smtClean="0"/>
              <a:t>Še večji problem kot neskladnost predpisov za delovanje MKČN z EU direktivami je prekomerno onesnaženje slovenskega okolja.  </a:t>
            </a:r>
            <a:endParaRPr lang="sl-SI" sz="2000" b="1" dirty="0"/>
          </a:p>
        </p:txBody>
      </p:sp>
    </p:spTree>
    <p:extLst>
      <p:ext uri="{BB962C8B-B14F-4D97-AF65-F5344CB8AC3E}">
        <p14:creationId xmlns:p14="http://schemas.microsoft.com/office/powerpoint/2010/main" xmlns="" val="173863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>
                <a:solidFill>
                  <a:srgbClr val="2456A2"/>
                </a:solidFill>
              </a:rPr>
              <a:t>2-06: Neusklajenost predpisov in prakse na področju odvajanja in čiščenja odpadnih voda z modernimi ekološkimi trendi /Drev D., Krzyk M.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23528" y="2020776"/>
            <a:ext cx="8363272" cy="4105387"/>
          </a:xfrm>
        </p:spPr>
        <p:txBody>
          <a:bodyPr>
            <a:normAutofit lnSpcReduction="10000"/>
          </a:bodyPr>
          <a:lstStyle/>
          <a:p>
            <a:r>
              <a:rPr lang="sl-SI" sz="2000" b="1" dirty="0" smtClean="0"/>
              <a:t>Kako je možno, da MKČN na eni izmed planinskih koč v Triglavskem narodnem parku dela skladno s predpisi, istočasno pa prekomerno onesnažuje bližnje jezero?</a:t>
            </a:r>
          </a:p>
          <a:p>
            <a:r>
              <a:rPr lang="sl-SI" sz="2000" b="1" dirty="0" smtClean="0"/>
              <a:t>Kako je možno, da MKČN ob Kolpi obratujejo skladno s predpisi, iz njih pa odteka mikrobiološko onesnažena voda v kopalne vode reke Kolpe? </a:t>
            </a:r>
          </a:p>
          <a:p>
            <a:r>
              <a:rPr lang="sl-SI" sz="2000" b="1" dirty="0" smtClean="0"/>
              <a:t>Kako je možno, da MKČN deluje skladno s predpisi, pri tem pa prekomerno onesnažuje bližnje vodno zajetje?</a:t>
            </a:r>
          </a:p>
          <a:p>
            <a:r>
              <a:rPr lang="sl-SI" sz="2000" b="1" dirty="0" smtClean="0"/>
              <a:t>Kako je možno, da MKČN deluje skladno s predpisi, v bližnjem vzgojno – varstvenem zavodu pa ne smejo poleti odpreti oken, ker iz KČN preveč smrdi?</a:t>
            </a:r>
          </a:p>
          <a:p>
            <a:r>
              <a:rPr lang="sl-SI" sz="2000" b="1" dirty="0" smtClean="0"/>
              <a:t>Kako je možno, da v Sloveniji v zadnjem obdobju znižujemo okoljevarstvene kriterije, politično pa se zavzemamo za „zeleno“ Slovenijo?</a:t>
            </a:r>
          </a:p>
        </p:txBody>
      </p:sp>
      <p:sp>
        <p:nvSpPr>
          <p:cNvPr id="8" name="Rectangle 7"/>
          <p:cNvSpPr/>
          <p:nvPr/>
        </p:nvSpPr>
        <p:spPr>
          <a:xfrm>
            <a:off x="683568" y="1340768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639</Words>
  <Application>Microsoft Office PowerPoint</Application>
  <PresentationFormat>Diaprojekcija na zaslonu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6" baseType="lpstr">
      <vt:lpstr>Office Theme</vt:lpstr>
      <vt:lpstr>2-06 Neusklajenost predpisov in prakse na področju odvajanja in čiščenja odpadnih voda  z modernimi ekološkimi trendi </vt:lpstr>
      <vt:lpstr>2-06: Neusklajenost predpisov in prakse na področju odvajanja in čiščenja odpadnih voda z modernimi ekološkimi trendi /Drev D., Krzyk M.</vt:lpstr>
      <vt:lpstr>2-06: Neusklajenost predpisov in prakse na področju odvajanja in čiščenja odpadnih voda z modernimi ekološkimi trendi /Drev D., Krzyk M.</vt:lpstr>
      <vt:lpstr>Diapozitiv 4</vt:lpstr>
      <vt:lpstr>2-06: Neusklajenost predpisov in prakse na področju odvajanja in čiščenja odpadnih voda z modernimi ekološkimi trendi /Drev D., Krzyk M.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 </cp:lastModifiedBy>
  <cp:revision>46</cp:revision>
  <dcterms:created xsi:type="dcterms:W3CDTF">2017-03-22T17:34:39Z</dcterms:created>
  <dcterms:modified xsi:type="dcterms:W3CDTF">2017-04-05T17:53:25Z</dcterms:modified>
</cp:coreProperties>
</file>