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456A2"/>
    <a:srgbClr val="FBC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2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275B-A5FB-4349-B92B-EEA68CB8E4A7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1DDE-9A5C-4CDC-B5B1-9D8B70F927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DDE-9A5C-4CDC-B5B1-9D8B70F927D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979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6. 04. 2017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2-08: Slovenska mreža opazovanj izotopske sestave padavin (SLONIP) – pregled in možnost uporabe pri upravljanju z vodnimi viri/Vreča P., Kanduč T., Kocman D., Lojen S., Robinson J.A., </a:t>
            </a:r>
            <a:r>
              <a:rPr lang="sl-SI" sz="1800" b="1" dirty="0" err="1" smtClean="0">
                <a:solidFill>
                  <a:srgbClr val="2456A2"/>
                </a:solidFill>
              </a:rPr>
              <a:t>Štrok</a:t>
            </a:r>
            <a:r>
              <a:rPr lang="sl-SI" sz="1800" b="1" dirty="0" smtClean="0">
                <a:solidFill>
                  <a:srgbClr val="2456A2"/>
                </a:solidFill>
              </a:rPr>
              <a:t>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7"/>
            <a:ext cx="8229600" cy="2776375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V Sloveniji potekajo </a:t>
            </a:r>
            <a:r>
              <a:rPr lang="sl-SI" b="1" dirty="0" smtClean="0"/>
              <a:t>raziskave </a:t>
            </a:r>
            <a:r>
              <a:rPr lang="sl-SI" b="1" dirty="0"/>
              <a:t>izotopske sestave </a:t>
            </a:r>
            <a:r>
              <a:rPr lang="sl-SI" b="1" dirty="0" smtClean="0"/>
              <a:t>padavin (</a:t>
            </a:r>
            <a:r>
              <a:rPr lang="sl-SI" b="1" i="1" dirty="0">
                <a:latin typeface="Symbol" panose="05050102010706020507" pitchFamily="18" charset="2"/>
              </a:rPr>
              <a:t>d</a:t>
            </a:r>
            <a:r>
              <a:rPr lang="sl-SI" b="1" baseline="30000" dirty="0"/>
              <a:t>2</a:t>
            </a:r>
            <a:r>
              <a:rPr lang="sl-SI" b="1" dirty="0"/>
              <a:t>H, </a:t>
            </a:r>
            <a:r>
              <a:rPr lang="sl-SI" b="1" i="1" dirty="0">
                <a:latin typeface="Symbol" panose="05050102010706020507" pitchFamily="18" charset="2"/>
              </a:rPr>
              <a:t>d</a:t>
            </a:r>
            <a:r>
              <a:rPr lang="sl-SI" b="1" baseline="30000" dirty="0"/>
              <a:t>18</a:t>
            </a:r>
            <a:r>
              <a:rPr lang="sl-SI" b="1" dirty="0"/>
              <a:t>O, </a:t>
            </a:r>
            <a:r>
              <a:rPr lang="sl-SI" b="1" baseline="30000" dirty="0"/>
              <a:t>3</a:t>
            </a:r>
            <a:r>
              <a:rPr lang="sl-SI" b="1" dirty="0"/>
              <a:t>H</a:t>
            </a:r>
            <a:r>
              <a:rPr lang="sl-SI" b="1" dirty="0" smtClean="0"/>
              <a:t>) &gt; 40 let</a:t>
            </a:r>
          </a:p>
          <a:p>
            <a:r>
              <a:rPr lang="sl-SI" dirty="0"/>
              <a:t>Poznavanje izotopske sestave padavin: </a:t>
            </a:r>
          </a:p>
          <a:p>
            <a:pPr lvl="1"/>
            <a:r>
              <a:rPr lang="sl-SI" b="1" dirty="0"/>
              <a:t>upravljanje z vodnimi viri </a:t>
            </a:r>
            <a:r>
              <a:rPr lang="sl-SI" dirty="0" smtClean="0"/>
              <a:t>(</a:t>
            </a:r>
            <a:r>
              <a:rPr lang="sl-SI" sz="2500" dirty="0" smtClean="0"/>
              <a:t>v kombinaciji z meteorološkimi, hidrološkimi </a:t>
            </a:r>
            <a:r>
              <a:rPr lang="sl-SI" sz="2500" dirty="0"/>
              <a:t>in </a:t>
            </a:r>
            <a:r>
              <a:rPr lang="sl-SI" sz="2500" dirty="0" smtClean="0"/>
              <a:t>hidrogeološkimi podatki določimo izvor vode, območje napajanja, </a:t>
            </a:r>
            <a:r>
              <a:rPr lang="sl-SI" sz="2500" dirty="0"/>
              <a:t>sezonsko odvisnost, zadrževalne čase, hitrost </a:t>
            </a:r>
            <a:r>
              <a:rPr lang="sl-SI" sz="2500" dirty="0" smtClean="0"/>
              <a:t>mešanja </a:t>
            </a:r>
            <a:r>
              <a:rPr lang="sl-SI" sz="2500" dirty="0"/>
              <a:t>vode </a:t>
            </a:r>
            <a:r>
              <a:rPr lang="sl-SI" sz="2500" dirty="0" smtClean="0"/>
              <a:t>oz. značilnosti vodnih teles)</a:t>
            </a:r>
            <a:r>
              <a:rPr lang="sl-SI" dirty="0" smtClean="0"/>
              <a:t>  </a:t>
            </a:r>
            <a:endParaRPr lang="sl-SI" dirty="0"/>
          </a:p>
          <a:p>
            <a:pPr lvl="1"/>
            <a:r>
              <a:rPr lang="sl-SI" b="1" dirty="0"/>
              <a:t>klimatske, </a:t>
            </a:r>
            <a:r>
              <a:rPr lang="sl-SI" b="1" dirty="0" err="1"/>
              <a:t>paleoklimatske</a:t>
            </a:r>
            <a:r>
              <a:rPr lang="sl-SI" b="1" dirty="0"/>
              <a:t>, ekološke raziskave, ugotavljanje geografskega porekla hrane </a:t>
            </a:r>
          </a:p>
          <a:p>
            <a:r>
              <a:rPr lang="sl-SI" dirty="0" smtClean="0"/>
              <a:t>Razvoj </a:t>
            </a:r>
            <a:r>
              <a:rPr lang="sl-SI" dirty="0"/>
              <a:t>Slovenske mreže opazovanj izotopske sestave padavin (</a:t>
            </a:r>
            <a:r>
              <a:rPr lang="sl-SI" b="1" dirty="0"/>
              <a:t>SLONIP</a:t>
            </a:r>
            <a:r>
              <a:rPr lang="sl-SI" dirty="0" smtClean="0"/>
              <a:t>) </a:t>
            </a:r>
          </a:p>
          <a:p>
            <a:r>
              <a:rPr lang="sl-SI" dirty="0" smtClean="0"/>
              <a:t>V letu 2016 zbrani podatki o vzorčenju</a:t>
            </a:r>
            <a:r>
              <a:rPr lang="sl-SI" dirty="0"/>
              <a:t>, analiznih metodah, dostopnih rezultatih, obdelavah </a:t>
            </a:r>
            <a:r>
              <a:rPr lang="sl-SI" dirty="0" smtClean="0"/>
              <a:t>podatkov – </a:t>
            </a:r>
            <a:r>
              <a:rPr lang="sl-SI" b="1" dirty="0" smtClean="0"/>
              <a:t>identificirane pomanjkljivosti in izdelana priporočila </a:t>
            </a:r>
            <a:r>
              <a:rPr lang="sl-SI" b="1" dirty="0"/>
              <a:t>za nadaljnje </a:t>
            </a:r>
            <a:r>
              <a:rPr lang="sl-SI" b="1" dirty="0" smtClean="0"/>
              <a:t>raziskave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02" y="4218754"/>
            <a:ext cx="3753312" cy="2469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4" y="4521844"/>
            <a:ext cx="3228784" cy="21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2838" y="456206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2456A2"/>
                </a:solidFill>
              </a:rPr>
              <a:t>Ljubljana: od 1981</a:t>
            </a:r>
          </a:p>
          <a:p>
            <a:r>
              <a:rPr lang="sl-SI" sz="1400" b="1" dirty="0" smtClean="0">
                <a:solidFill>
                  <a:srgbClr val="2456A2"/>
                </a:solidFill>
              </a:rPr>
              <a:t>Portorož: od 2000</a:t>
            </a:r>
            <a:endParaRPr lang="sl-SI" sz="1400" b="1" dirty="0">
              <a:solidFill>
                <a:srgbClr val="2456A2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15816" y="4623434"/>
            <a:ext cx="986754" cy="288032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 smtClean="0">
                <a:solidFill>
                  <a:schemeClr val="tx1"/>
                </a:solidFill>
              </a:rPr>
              <a:t>Trenutno: 14 </a:t>
            </a:r>
            <a:endParaRPr lang="sl-SI" sz="10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47664" y="6021288"/>
            <a:ext cx="93610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 smtClean="0">
                <a:solidFill>
                  <a:schemeClr val="tx1"/>
                </a:solidFill>
              </a:rPr>
              <a:t>od 1997: 2-4</a:t>
            </a:r>
            <a:endParaRPr lang="sl-SI" sz="1000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411760" y="5313812"/>
            <a:ext cx="1001582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 smtClean="0">
                <a:solidFill>
                  <a:schemeClr val="tx1"/>
                </a:solidFill>
              </a:rPr>
              <a:t>od 2009: 5-12</a:t>
            </a:r>
            <a:endParaRPr lang="sl-SI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2-08: Slovenska mreža opazovanj izotopske sestave padavin (SLONIP) – pregled in možnost uporabe pri upravljanju z vodnimi viri/Vreča P., Kanduč T., Kocman D., Lojen S., Robinson J.A., </a:t>
            </a:r>
            <a:r>
              <a:rPr lang="sl-SI" sz="1800" b="1" dirty="0" err="1">
                <a:solidFill>
                  <a:srgbClr val="2456A2"/>
                </a:solidFill>
              </a:rPr>
              <a:t>Štrok</a:t>
            </a:r>
            <a:r>
              <a:rPr lang="sl-SI" sz="1800" b="1" dirty="0">
                <a:solidFill>
                  <a:srgbClr val="2456A2"/>
                </a:solidFill>
              </a:rPr>
              <a:t>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5"/>
            <a:ext cx="8229600" cy="4576577"/>
          </a:xfrm>
        </p:spPr>
        <p:txBody>
          <a:bodyPr>
            <a:normAutofit fontScale="47500" lnSpcReduction="20000"/>
          </a:bodyPr>
          <a:lstStyle/>
          <a:p>
            <a:r>
              <a:rPr lang="sl-SI" sz="3800" b="1" dirty="0" smtClean="0"/>
              <a:t>Glavne pomanjkljivosti</a:t>
            </a:r>
            <a:r>
              <a:rPr lang="sl-SI" sz="3800" dirty="0" smtClean="0"/>
              <a:t>: </a:t>
            </a:r>
          </a:p>
          <a:p>
            <a:pPr lvl="1"/>
            <a:r>
              <a:rPr lang="sl-SI" sz="3200" dirty="0" smtClean="0"/>
              <a:t>SLONIP </a:t>
            </a:r>
            <a:r>
              <a:rPr lang="sl-SI" sz="3200" dirty="0"/>
              <a:t>ni organizirana na nacionalnem </a:t>
            </a:r>
            <a:r>
              <a:rPr lang="sl-SI" sz="3200" dirty="0" smtClean="0"/>
              <a:t>nivoju, </a:t>
            </a:r>
          </a:p>
          <a:p>
            <a:pPr lvl="1"/>
            <a:r>
              <a:rPr lang="sl-SI" sz="3200" dirty="0" smtClean="0"/>
              <a:t>raziskave </a:t>
            </a:r>
            <a:r>
              <a:rPr lang="sl-SI" sz="3200" dirty="0"/>
              <a:t>potekajo v okviru kratkotrajnih raziskovalnih projektov, </a:t>
            </a:r>
            <a:r>
              <a:rPr lang="sl-SI" sz="3200" dirty="0" smtClean="0"/>
              <a:t>izvajajo </a:t>
            </a:r>
            <a:r>
              <a:rPr lang="sl-SI" sz="3200" dirty="0"/>
              <a:t>jih različne skupine </a:t>
            </a:r>
            <a:r>
              <a:rPr lang="sl-SI" sz="3200" dirty="0" smtClean="0"/>
              <a:t>raziskovalcev, različne metodologije, pridobljeni </a:t>
            </a:r>
            <a:r>
              <a:rPr lang="sl-SI" sz="3200" dirty="0"/>
              <a:t>podatki </a:t>
            </a:r>
            <a:r>
              <a:rPr lang="sl-SI" sz="3200" dirty="0" smtClean="0"/>
              <a:t>so hranjeni </a:t>
            </a:r>
            <a:r>
              <a:rPr lang="sl-SI" sz="3200" dirty="0"/>
              <a:t>razpršeno</a:t>
            </a:r>
            <a:r>
              <a:rPr lang="sl-SI" sz="3200" dirty="0" smtClean="0"/>
              <a:t>,</a:t>
            </a:r>
          </a:p>
          <a:p>
            <a:pPr lvl="1"/>
            <a:r>
              <a:rPr lang="sl-SI" sz="3200" dirty="0" smtClean="0"/>
              <a:t>mednarodna priporočila pogosto </a:t>
            </a:r>
            <a:r>
              <a:rPr lang="sl-SI" sz="3200" dirty="0"/>
              <a:t>niso </a:t>
            </a:r>
            <a:r>
              <a:rPr lang="sl-SI" sz="3200" dirty="0" smtClean="0"/>
              <a:t>upoštevana, manjkajo informacije, </a:t>
            </a:r>
            <a:r>
              <a:rPr lang="sl-SI" sz="3200" dirty="0"/>
              <a:t>ki </a:t>
            </a:r>
            <a:r>
              <a:rPr lang="sl-SI" sz="3200" dirty="0" smtClean="0"/>
              <a:t>vplivajo </a:t>
            </a:r>
            <a:r>
              <a:rPr lang="sl-SI" sz="3200" dirty="0"/>
              <a:t>na nadaljnjo uporabo </a:t>
            </a:r>
            <a:r>
              <a:rPr lang="sl-SI" sz="3200" dirty="0" smtClean="0"/>
              <a:t>podatkov:</a:t>
            </a:r>
          </a:p>
          <a:p>
            <a:pPr lvl="2"/>
            <a:r>
              <a:rPr lang="sl-SI" sz="2500" dirty="0" smtClean="0"/>
              <a:t>o lokaciji, </a:t>
            </a:r>
            <a:r>
              <a:rPr lang="sl-SI" sz="2500" dirty="0"/>
              <a:t>o </a:t>
            </a:r>
            <a:r>
              <a:rPr lang="sl-SI" sz="2500" dirty="0" smtClean="0"/>
              <a:t>vzorčenju, o hranjenju vzorcev, </a:t>
            </a:r>
            <a:r>
              <a:rPr lang="sl-SI" sz="2500" dirty="0"/>
              <a:t>o </a:t>
            </a:r>
            <a:r>
              <a:rPr lang="sl-SI" sz="2500" dirty="0" smtClean="0"/>
              <a:t>uporabljenih analiznih metodah, </a:t>
            </a:r>
            <a:r>
              <a:rPr lang="sl-SI" sz="2500" dirty="0"/>
              <a:t>zagotavljanju kakovosti meritev in merilni negotovosti </a:t>
            </a:r>
            <a:r>
              <a:rPr lang="sl-SI" sz="2500" dirty="0" smtClean="0"/>
              <a:t>rezultatov; pomanjkljivi meteorološki podatki</a:t>
            </a:r>
            <a:endParaRPr lang="sl-SI" sz="2500" dirty="0"/>
          </a:p>
          <a:p>
            <a:r>
              <a:rPr lang="sl-SI" sz="3800" b="1" dirty="0" smtClean="0"/>
              <a:t>Glavne priložnosti:</a:t>
            </a:r>
          </a:p>
          <a:p>
            <a:pPr lvl="1"/>
            <a:r>
              <a:rPr lang="sl-SI" sz="3400" dirty="0" smtClean="0"/>
              <a:t>razpoložljiva infrastruktura, znanje, naraščanje  potrebe po tovrstnih podatkih → </a:t>
            </a:r>
            <a:r>
              <a:rPr lang="sl-SI" sz="3400" i="1" u="sng" dirty="0" smtClean="0"/>
              <a:t>celostni pristop </a:t>
            </a:r>
            <a:r>
              <a:rPr lang="sl-SI" sz="3400" dirty="0" smtClean="0"/>
              <a:t>za boljše upravljanje vodnih virov</a:t>
            </a:r>
          </a:p>
          <a:p>
            <a:r>
              <a:rPr lang="sl-SI" sz="3800" b="1" dirty="0" smtClean="0"/>
              <a:t>Glavni cilji trenutnih raziskav </a:t>
            </a:r>
            <a:r>
              <a:rPr lang="sl-SI" sz="3800" dirty="0" smtClean="0"/>
              <a:t>na IJS: </a:t>
            </a:r>
          </a:p>
          <a:p>
            <a:pPr lvl="1"/>
            <a:r>
              <a:rPr lang="sl-SI" sz="3400" i="1" u="sng" dirty="0" smtClean="0"/>
              <a:t>priprava </a:t>
            </a:r>
            <a:r>
              <a:rPr lang="sl-SI" sz="3400" i="1" u="sng" dirty="0"/>
              <a:t>slovenske baze </a:t>
            </a:r>
            <a:r>
              <a:rPr lang="sl-SI" sz="3400" i="1" u="sng" dirty="0" smtClean="0"/>
              <a:t>podatkov </a:t>
            </a:r>
            <a:r>
              <a:rPr lang="sl-SI" sz="3400" dirty="0" smtClean="0"/>
              <a:t>o izotopski sestavi </a:t>
            </a:r>
            <a:r>
              <a:rPr lang="sl-SI" sz="3400" dirty="0"/>
              <a:t>padavin</a:t>
            </a:r>
          </a:p>
          <a:p>
            <a:pPr lvl="1"/>
            <a:r>
              <a:rPr lang="sl-SI" sz="3400" i="1" u="sng" dirty="0" err="1" smtClean="0"/>
              <a:t>geostatistične</a:t>
            </a:r>
            <a:r>
              <a:rPr lang="sl-SI" sz="3400" i="1" u="sng" dirty="0" smtClean="0"/>
              <a:t> </a:t>
            </a:r>
            <a:r>
              <a:rPr lang="sl-SI" sz="3400" i="1" u="sng" dirty="0"/>
              <a:t>obdelave</a:t>
            </a:r>
            <a:r>
              <a:rPr lang="sl-SI" sz="3400" dirty="0"/>
              <a:t> in </a:t>
            </a:r>
            <a:r>
              <a:rPr lang="sl-SI" sz="3400" i="1" u="sng" dirty="0" smtClean="0"/>
              <a:t>priprava </a:t>
            </a:r>
            <a:r>
              <a:rPr lang="sl-SI" sz="3400" i="1" u="sng" dirty="0"/>
              <a:t>prostorskih kart </a:t>
            </a:r>
            <a:endParaRPr lang="sl-SI" sz="3400" i="1" u="sng" dirty="0" smtClean="0"/>
          </a:p>
          <a:p>
            <a:pPr marL="0" indent="0">
              <a:buNone/>
            </a:pPr>
            <a:endParaRPr lang="sl-SI" sz="2100" dirty="0" smtClean="0"/>
          </a:p>
          <a:p>
            <a:r>
              <a:rPr lang="sl-SI" sz="3800" dirty="0" smtClean="0"/>
              <a:t>Ali želimo v Sloveniji </a:t>
            </a:r>
            <a:r>
              <a:rPr lang="sl-SI" sz="3800" b="1" dirty="0" smtClean="0"/>
              <a:t>za boljše upravljanje z vodnimi viri </a:t>
            </a:r>
            <a:r>
              <a:rPr lang="sl-SI" sz="3800" dirty="0" smtClean="0"/>
              <a:t>in za ostale aplikacije </a:t>
            </a:r>
            <a:r>
              <a:rPr lang="sl-SI" sz="3800" b="1" dirty="0" smtClean="0"/>
              <a:t>podatke o izotopski sestavi vod</a:t>
            </a:r>
            <a:r>
              <a:rPr lang="sl-SI" sz="3800" dirty="0" smtClean="0"/>
              <a:t>?</a:t>
            </a:r>
          </a:p>
          <a:p>
            <a:r>
              <a:rPr lang="sl-SI" sz="3800" dirty="0" smtClean="0"/>
              <a:t>Ali želimo </a:t>
            </a:r>
            <a:r>
              <a:rPr lang="sl-SI" sz="3800" b="1" dirty="0" smtClean="0"/>
              <a:t>nacionalno </a:t>
            </a:r>
            <a:r>
              <a:rPr lang="sl-SI" sz="3800" b="1" dirty="0"/>
              <a:t>mrežo opazovanj</a:t>
            </a:r>
            <a:r>
              <a:rPr lang="sl-SI" sz="3800" dirty="0"/>
              <a:t>, ki bi obsegala </a:t>
            </a:r>
            <a:r>
              <a:rPr lang="sl-SI" sz="3800" b="1" dirty="0">
                <a:solidFill>
                  <a:srgbClr val="FF0000"/>
                </a:solidFill>
              </a:rPr>
              <a:t>sistematično </a:t>
            </a:r>
            <a:r>
              <a:rPr lang="sl-SI" sz="3800" b="1" dirty="0" smtClean="0">
                <a:solidFill>
                  <a:srgbClr val="FF0000"/>
                </a:solidFill>
              </a:rPr>
              <a:t>mesečno spremljanje </a:t>
            </a:r>
            <a:r>
              <a:rPr lang="sl-SI" sz="3800" b="1" dirty="0">
                <a:solidFill>
                  <a:srgbClr val="FF0000"/>
                </a:solidFill>
              </a:rPr>
              <a:t>izotopske sestave </a:t>
            </a:r>
            <a:r>
              <a:rPr lang="sl-SI" sz="3800" b="1" dirty="0" smtClean="0">
                <a:solidFill>
                  <a:srgbClr val="FF0000"/>
                </a:solidFill>
              </a:rPr>
              <a:t>padavin, </a:t>
            </a:r>
            <a:r>
              <a:rPr lang="sl-SI" sz="3800" b="1" dirty="0">
                <a:solidFill>
                  <a:srgbClr val="FF0000"/>
                </a:solidFill>
              </a:rPr>
              <a:t>površinskih in podzemnih vod </a:t>
            </a:r>
            <a:r>
              <a:rPr lang="sl-SI" sz="3800" dirty="0" smtClean="0"/>
              <a:t>po </a:t>
            </a:r>
            <a:r>
              <a:rPr lang="sl-SI" sz="3800" dirty="0"/>
              <a:t>vzoru razvitih držav (npr. </a:t>
            </a:r>
            <a:r>
              <a:rPr lang="sl-SI" sz="3800" dirty="0" smtClean="0"/>
              <a:t>Švice, Avstrije, Nemčije)? </a:t>
            </a:r>
            <a:endParaRPr lang="sl-SI" sz="3800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380</Words>
  <Application>Microsoft Office PowerPoint</Application>
  <PresentationFormat>On-screen Show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Office Theme</vt:lpstr>
      <vt:lpstr>2-08: Slovenska mreža opazovanj izotopske sestave padavin (SLONIP) – pregled in možnost uporabe pri upravljanju z vodnimi viri/Vreča P., Kanduč T., Kocman D., Lojen S., Robinson J.A., Štrok M.</vt:lpstr>
      <vt:lpstr>2-08: Slovenska mreža opazovanj izotopske sestave padavin (SLONIP) – pregled in možnost uporabe pri upravljanju z vodnimi viri/Vreča P., Kanduč T., Kocman D., Lojen S., Robinson J.A., Štrok 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Polona</cp:lastModifiedBy>
  <cp:revision>52</cp:revision>
  <cp:lastPrinted>2017-04-06T13:19:10Z</cp:lastPrinted>
  <dcterms:created xsi:type="dcterms:W3CDTF">2017-03-22T17:34:39Z</dcterms:created>
  <dcterms:modified xsi:type="dcterms:W3CDTF">2017-04-06T13:19:20Z</dcterms:modified>
</cp:coreProperties>
</file>