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2" r:id="rId2"/>
    <p:sldId id="263" r:id="rId3"/>
  </p:sldIdLst>
  <p:sldSz cx="9144000" cy="6858000" type="screen4x3"/>
  <p:notesSz cx="6797675" cy="9926638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C56F"/>
    <a:srgbClr val="2456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97304" autoAdjust="0"/>
  </p:normalViewPr>
  <p:slideViewPr>
    <p:cSldViewPr snapToGrid="0">
      <p:cViewPr>
        <p:scale>
          <a:sx n="125" d="100"/>
          <a:sy n="125" d="100"/>
        </p:scale>
        <p:origin x="-1260" y="5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2995E0-071A-450E-9A8D-ACDF8B13F4D0}" type="datetimeFigureOut">
              <a:rPr lang="sl-SI" smtClean="0"/>
              <a:t>12.4.2017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4221B9-EA04-49E9-82AE-841F800BBB6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04125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221B9-EA04-49E9-82AE-841F800BBB6F}" type="slidenum">
              <a:rPr lang="sl-SI" smtClean="0"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165580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221B9-EA04-49E9-82AE-841F800BBB6F}" type="slidenum">
              <a:rPr lang="sl-SI" smtClean="0"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70195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stra-hidro.eu/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hyperlink" Target="http://www.istra-hidro.eu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12760" y="0"/>
            <a:ext cx="8229600" cy="1143000"/>
          </a:xfrm>
        </p:spPr>
        <p:txBody>
          <a:bodyPr>
            <a:normAutofit/>
          </a:bodyPr>
          <a:lstStyle/>
          <a:p>
            <a:pPr lvl="0" algn="l"/>
            <a:r>
              <a:rPr lang="sl-SI" sz="1800" b="1" dirty="0" smtClean="0">
                <a:solidFill>
                  <a:srgbClr val="2456A2"/>
                </a:solidFill>
              </a:rPr>
              <a:t>2-09: </a:t>
            </a:r>
            <a:r>
              <a:rPr lang="sl-SI" sz="1800" b="1" u="sng" dirty="0">
                <a:solidFill>
                  <a:srgbClr val="2456A2"/>
                </a:solidFill>
              </a:rPr>
              <a:t>Usklajene hidrogeološke podlage za upravljanje s čezmejnimi podzemnimi vodami </a:t>
            </a:r>
            <a:r>
              <a:rPr lang="sl-SI" sz="1800" b="1" dirty="0">
                <a:solidFill>
                  <a:srgbClr val="2456A2"/>
                </a:solidFill>
              </a:rPr>
              <a:t>med Slovenijo in Hrvaško na območju med Tržaškim in Kvarnerskim zalivom /Meglič P., </a:t>
            </a:r>
            <a:r>
              <a:rPr lang="sl-SI" sz="1800" b="1" dirty="0" err="1">
                <a:solidFill>
                  <a:srgbClr val="2456A2"/>
                </a:solidFill>
              </a:rPr>
              <a:t>Prestor</a:t>
            </a:r>
            <a:r>
              <a:rPr lang="sl-SI" sz="1800" b="1" dirty="0">
                <a:solidFill>
                  <a:srgbClr val="2456A2"/>
                </a:solidFill>
              </a:rPr>
              <a:t> J., Celarc B</a:t>
            </a:r>
            <a:r>
              <a:rPr lang="sl-SI" sz="1800" b="1" dirty="0" smtClean="0">
                <a:solidFill>
                  <a:srgbClr val="2456A2"/>
                </a:solidFill>
              </a:rPr>
              <a:t>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194990"/>
            <a:ext cx="3995936" cy="5667286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sl-SI" sz="1800" b="1" dirty="0" smtClean="0"/>
              <a:t>1) Uskladitev strokovnih podlag </a:t>
            </a:r>
            <a:r>
              <a:rPr lang="sl-SI" sz="1800" dirty="0" smtClean="0"/>
              <a:t>(geološke </a:t>
            </a:r>
            <a:r>
              <a:rPr lang="sl-SI" sz="1800" dirty="0"/>
              <a:t>in hidrogeološke karte s prerezi, karte ranljivosti, ogroženosti in obremenitev ter konceptualni </a:t>
            </a:r>
            <a:r>
              <a:rPr lang="sl-SI" sz="1800" dirty="0" smtClean="0"/>
              <a:t>modeli)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sl-SI" sz="1800" b="1" dirty="0" smtClean="0"/>
              <a:t>2) Uskladitev mej vodonosnih sistemov preko državne meje </a:t>
            </a:r>
            <a:r>
              <a:rPr lang="sl-SI" sz="1800" dirty="0" smtClean="0"/>
              <a:t>(11)</a:t>
            </a:r>
          </a:p>
          <a:p>
            <a:pPr marL="0" indent="0">
              <a:buNone/>
            </a:pPr>
            <a:r>
              <a:rPr lang="sl-SI" sz="1800" b="1" dirty="0" smtClean="0"/>
              <a:t>3) Ocena stanja virov podzemne vode: </a:t>
            </a:r>
            <a:r>
              <a:rPr lang="sl-SI" sz="1800" dirty="0" smtClean="0"/>
              <a:t>Kakovost - podzemne vode je blizu naravnemu stanju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sl-SI" sz="1800" dirty="0" smtClean="0"/>
              <a:t>Količina - ni negativnih </a:t>
            </a:r>
            <a:r>
              <a:rPr lang="sl-SI" sz="1800" dirty="0"/>
              <a:t>posledic na letno vodno </a:t>
            </a:r>
            <a:r>
              <a:rPr lang="sl-SI" sz="1800" dirty="0" smtClean="0"/>
              <a:t>bilanco, trend količine pada le na izviru Rižana; k</a:t>
            </a:r>
            <a:r>
              <a:rPr lang="en-GB" sz="1800" dirty="0" err="1" smtClean="0"/>
              <a:t>onic</a:t>
            </a:r>
            <a:r>
              <a:rPr lang="sl-SI" sz="1800" dirty="0" smtClean="0"/>
              <a:t>e</a:t>
            </a:r>
            <a:r>
              <a:rPr lang="en-GB" sz="1800" dirty="0" smtClean="0"/>
              <a:t> </a:t>
            </a:r>
            <a:r>
              <a:rPr lang="en-GB" sz="1800" dirty="0" err="1" smtClean="0"/>
              <a:t>turističnih</a:t>
            </a:r>
            <a:r>
              <a:rPr lang="en-GB" sz="1800" dirty="0" smtClean="0"/>
              <a:t> </a:t>
            </a:r>
            <a:r>
              <a:rPr lang="en-GB" sz="1800" dirty="0" err="1" smtClean="0"/>
              <a:t>sezon</a:t>
            </a:r>
            <a:r>
              <a:rPr lang="sl-SI" sz="1800" dirty="0" smtClean="0"/>
              <a:t> - razpoložljive količine </a:t>
            </a:r>
            <a:r>
              <a:rPr lang="en-GB" sz="1800" dirty="0" err="1" smtClean="0"/>
              <a:t>izkoriščene</a:t>
            </a:r>
            <a:r>
              <a:rPr lang="sl-SI" sz="1800" dirty="0"/>
              <a:t> - </a:t>
            </a:r>
            <a:r>
              <a:rPr lang="sl-SI" sz="1800" dirty="0" smtClean="0"/>
              <a:t>novi </a:t>
            </a:r>
            <a:r>
              <a:rPr lang="sl-SI" sz="1800" dirty="0"/>
              <a:t>vodni </a:t>
            </a:r>
            <a:r>
              <a:rPr lang="sl-SI" sz="1800" dirty="0" smtClean="0"/>
              <a:t>viri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sl-SI" sz="1800" b="1" dirty="0" smtClean="0"/>
              <a:t>4) Ocena </a:t>
            </a:r>
            <a:r>
              <a:rPr lang="sl-SI" sz="1800" b="1" dirty="0"/>
              <a:t>obremenitev </a:t>
            </a:r>
            <a:r>
              <a:rPr lang="sl-SI" sz="1800" b="1" dirty="0" smtClean="0"/>
              <a:t>in ogroženosti </a:t>
            </a:r>
            <a:r>
              <a:rPr lang="sl-SI" sz="1800" b="1" dirty="0"/>
              <a:t>podzemne </a:t>
            </a:r>
            <a:r>
              <a:rPr lang="sl-SI" sz="1800" b="1" dirty="0" smtClean="0"/>
              <a:t>vode: </a:t>
            </a:r>
            <a:r>
              <a:rPr lang="en-GB" sz="1800" dirty="0" err="1"/>
              <a:t>vplivi</a:t>
            </a:r>
            <a:r>
              <a:rPr lang="en-GB" sz="1800" dirty="0"/>
              <a:t> </a:t>
            </a:r>
            <a:r>
              <a:rPr lang="en-GB" sz="1800" dirty="0" err="1"/>
              <a:t>na</a:t>
            </a:r>
            <a:r>
              <a:rPr lang="en-GB" sz="1800" dirty="0"/>
              <a:t> </a:t>
            </a:r>
            <a:r>
              <a:rPr lang="en-GB" sz="1800" dirty="0" err="1"/>
              <a:t>kakovost</a:t>
            </a:r>
            <a:r>
              <a:rPr lang="en-GB" sz="1800" dirty="0"/>
              <a:t> </a:t>
            </a:r>
            <a:r>
              <a:rPr lang="sl-SI" sz="1800" dirty="0" smtClean="0"/>
              <a:t>le v sledovih (v </a:t>
            </a:r>
            <a:r>
              <a:rPr lang="en-GB" sz="1800" dirty="0" err="1" smtClean="0"/>
              <a:t>večji</a:t>
            </a:r>
            <a:r>
              <a:rPr lang="en-GB" sz="1800" dirty="0" smtClean="0"/>
              <a:t> </a:t>
            </a:r>
            <a:r>
              <a:rPr lang="en-GB" sz="1800" dirty="0" err="1"/>
              <a:t>meri</a:t>
            </a:r>
            <a:r>
              <a:rPr lang="en-GB" sz="1800" dirty="0"/>
              <a:t> </a:t>
            </a:r>
            <a:r>
              <a:rPr lang="en-GB" sz="1800" dirty="0" err="1"/>
              <a:t>posledica</a:t>
            </a:r>
            <a:r>
              <a:rPr lang="en-GB" sz="1800" dirty="0"/>
              <a:t> </a:t>
            </a:r>
            <a:r>
              <a:rPr lang="en-GB" sz="1800" dirty="0" err="1"/>
              <a:t>urbanizacije</a:t>
            </a:r>
            <a:r>
              <a:rPr lang="en-GB" sz="1800" dirty="0"/>
              <a:t> in </a:t>
            </a:r>
            <a:r>
              <a:rPr lang="en-GB" sz="1800" dirty="0" err="1"/>
              <a:t>manj</a:t>
            </a:r>
            <a:r>
              <a:rPr lang="en-GB" sz="1800" dirty="0"/>
              <a:t> </a:t>
            </a:r>
            <a:r>
              <a:rPr lang="en-GB" sz="1800" dirty="0" err="1" smtClean="0"/>
              <a:t>kmetijstva</a:t>
            </a:r>
            <a:r>
              <a:rPr lang="sl-SI" sz="1800" dirty="0" smtClean="0"/>
              <a:t>)</a:t>
            </a:r>
            <a:r>
              <a:rPr lang="en-GB" sz="1800" dirty="0" smtClean="0"/>
              <a:t> </a:t>
            </a:r>
            <a:endParaRPr lang="sl-SI" sz="1800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sl-SI" sz="1800" b="1" dirty="0" smtClean="0"/>
              <a:t>5) Skupni dvojezični informacijski sistem </a:t>
            </a:r>
            <a:r>
              <a:rPr lang="sl-SI" sz="1800" dirty="0" smtClean="0"/>
              <a:t>(17 podatkovnih slojev)</a:t>
            </a:r>
          </a:p>
        </p:txBody>
      </p:sp>
      <p:sp>
        <p:nvSpPr>
          <p:cNvPr id="8" name="Rectangle 7"/>
          <p:cNvSpPr/>
          <p:nvPr/>
        </p:nvSpPr>
        <p:spPr>
          <a:xfrm>
            <a:off x="4743450" y="1132056"/>
            <a:ext cx="34853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400" b="1" dirty="0">
                <a:solidFill>
                  <a:srgbClr val="FBC56F"/>
                </a:solidFill>
              </a:rPr>
              <a:t>POVZETKI / UGOTOVITVE:</a:t>
            </a: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4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2876" y="2373263"/>
            <a:ext cx="5083499" cy="4437112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sp>
        <p:nvSpPr>
          <p:cNvPr id="11" name="Pravokotnik 10"/>
          <p:cNvSpPr/>
          <p:nvPr/>
        </p:nvSpPr>
        <p:spPr>
          <a:xfrm>
            <a:off x="3921582" y="2000652"/>
            <a:ext cx="51796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l-SI" dirty="0" smtClean="0"/>
              <a:t>Informacije o projektu in rezultati:</a:t>
            </a:r>
            <a:r>
              <a:rPr lang="sl-SI" dirty="0" err="1" smtClean="0">
                <a:hlinkClick r:id="rId6"/>
              </a:rPr>
              <a:t>www.istra</a:t>
            </a:r>
            <a:r>
              <a:rPr lang="sl-SI" dirty="0" smtClean="0">
                <a:hlinkClick r:id="rId6"/>
              </a:rPr>
              <a:t>-</a:t>
            </a:r>
            <a:r>
              <a:rPr lang="sl-SI" dirty="0" err="1" smtClean="0">
                <a:hlinkClick r:id="rId6"/>
              </a:rPr>
              <a:t>hidro.eu</a:t>
            </a:r>
            <a:endParaRPr lang="sl-SI" dirty="0"/>
          </a:p>
        </p:txBody>
      </p:sp>
      <p:sp>
        <p:nvSpPr>
          <p:cNvPr id="2" name="Pravokotnik 1"/>
          <p:cNvSpPr/>
          <p:nvPr/>
        </p:nvSpPr>
        <p:spPr>
          <a:xfrm>
            <a:off x="4919530" y="1519509"/>
            <a:ext cx="3121560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sz="1900" dirty="0">
                <a:solidFill>
                  <a:srgbClr val="FF0000"/>
                </a:solidFill>
              </a:rPr>
              <a:t>Sistematični in skupni pristop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12760" y="0"/>
            <a:ext cx="8229600" cy="1143000"/>
          </a:xfrm>
        </p:spPr>
        <p:txBody>
          <a:bodyPr>
            <a:normAutofit/>
          </a:bodyPr>
          <a:lstStyle/>
          <a:p>
            <a:pPr lvl="0" algn="l"/>
            <a:r>
              <a:rPr lang="sl-SI" sz="1800" b="1" dirty="0" smtClean="0">
                <a:solidFill>
                  <a:srgbClr val="2456A2"/>
                </a:solidFill>
              </a:rPr>
              <a:t>2-09: Usklajene </a:t>
            </a:r>
            <a:r>
              <a:rPr lang="sl-SI" sz="1800" b="1" dirty="0">
                <a:solidFill>
                  <a:srgbClr val="2456A2"/>
                </a:solidFill>
              </a:rPr>
              <a:t>hidrogeološke podlage za upravljanje s čezmejnimi podzemnimi vodami med Slovenijo in Hrvaško na območju med Tržaškim in Kvarnerskim zalivom /Meglič P., </a:t>
            </a:r>
            <a:r>
              <a:rPr lang="sl-SI" sz="1800" b="1" dirty="0" err="1">
                <a:solidFill>
                  <a:srgbClr val="2456A2"/>
                </a:solidFill>
              </a:rPr>
              <a:t>Prestor</a:t>
            </a:r>
            <a:r>
              <a:rPr lang="sl-SI" sz="1800" b="1" dirty="0">
                <a:solidFill>
                  <a:srgbClr val="2456A2"/>
                </a:solidFill>
              </a:rPr>
              <a:t> J., Celarc B</a:t>
            </a:r>
            <a:r>
              <a:rPr lang="sl-SI" sz="1800" b="1" dirty="0" smtClean="0">
                <a:solidFill>
                  <a:srgbClr val="2456A2"/>
                </a:solidFill>
              </a:rPr>
              <a:t>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387308"/>
            <a:ext cx="4244340" cy="4705489"/>
          </a:xfrm>
        </p:spPr>
        <p:txBody>
          <a:bodyPr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sl-SI" sz="1900" u="sng" dirty="0" smtClean="0"/>
              <a:t>Redno sodelovanje</a:t>
            </a:r>
            <a:r>
              <a:rPr lang="sl-SI" sz="1900" dirty="0" smtClean="0"/>
              <a:t> </a:t>
            </a:r>
            <a:r>
              <a:rPr lang="sl-SI" sz="1900" b="1" dirty="0" smtClean="0"/>
              <a:t>strokovnih</a:t>
            </a:r>
            <a:r>
              <a:rPr lang="sl-SI" sz="1900" dirty="0" smtClean="0"/>
              <a:t> in </a:t>
            </a:r>
            <a:r>
              <a:rPr lang="sl-SI" sz="1900" b="1" dirty="0" smtClean="0"/>
              <a:t>državnih</a:t>
            </a:r>
            <a:r>
              <a:rPr lang="sl-SI" sz="1900" dirty="0" smtClean="0"/>
              <a:t> inštitucij obeh držav</a:t>
            </a:r>
          </a:p>
          <a:p>
            <a:pPr marL="0" indent="0">
              <a:buNone/>
            </a:pPr>
            <a:r>
              <a:rPr lang="sl-SI" sz="1900" b="1" dirty="0" smtClean="0"/>
              <a:t>1) Usklajevanje pri ocenah stanja in tveganja</a:t>
            </a:r>
            <a:endParaRPr lang="sl-SI" sz="19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l-SI" sz="1800" dirty="0" smtClean="0"/>
              <a:t>naravne meje </a:t>
            </a:r>
            <a:r>
              <a:rPr lang="sl-SI" sz="1800" dirty="0"/>
              <a:t>čezmejnih </a:t>
            </a:r>
            <a:r>
              <a:rPr lang="sl-SI" sz="1800" dirty="0" smtClean="0"/>
              <a:t>tokov </a:t>
            </a:r>
            <a:endParaRPr lang="sl-SI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l-SI" sz="1800" dirty="0" smtClean="0"/>
              <a:t>trendi v količinah vode in pojavih </a:t>
            </a:r>
            <a:r>
              <a:rPr lang="sl-SI" sz="1800" dirty="0" smtClean="0"/>
              <a:t>onesnaževal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sl-SI" sz="1900" b="1" u="sng" dirty="0" smtClean="0">
                <a:solidFill>
                  <a:srgbClr val="0070C0"/>
                </a:solidFill>
              </a:rPr>
              <a:t>2) Varovanje čezmejnih virov pitne vode</a:t>
            </a:r>
            <a:r>
              <a:rPr lang="sl-SI" sz="1900" b="1" u="sng" dirty="0" smtClean="0"/>
              <a:t> </a:t>
            </a:r>
            <a:r>
              <a:rPr lang="sl-SI" sz="1900" b="1" dirty="0" smtClean="0"/>
              <a:t> </a:t>
            </a:r>
            <a:r>
              <a:rPr lang="sl-SI" sz="1900" dirty="0" smtClean="0"/>
              <a:t> </a:t>
            </a:r>
          </a:p>
          <a:p>
            <a:pPr marL="180000" indent="0">
              <a:spcAft>
                <a:spcPts val="600"/>
              </a:spcAft>
              <a:buNone/>
            </a:pPr>
            <a:r>
              <a:rPr lang="sl-SI" sz="1900" dirty="0" smtClean="0"/>
              <a:t>4 </a:t>
            </a:r>
            <a:r>
              <a:rPr lang="sl-SI" sz="1900" dirty="0"/>
              <a:t>pomembna čezmejna </a:t>
            </a:r>
            <a:r>
              <a:rPr lang="sl-SI" sz="1900" dirty="0" smtClean="0"/>
              <a:t>VVO: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sl-SI" sz="1900" b="1" dirty="0" err="1" smtClean="0">
                <a:solidFill>
                  <a:srgbClr val="0070C0"/>
                </a:solidFill>
              </a:rPr>
              <a:t>Bulaž</a:t>
            </a:r>
            <a:r>
              <a:rPr lang="sl-SI" sz="1900" dirty="0"/>
              <a:t>, </a:t>
            </a:r>
            <a:r>
              <a:rPr lang="sl-SI" sz="1900" b="1" dirty="0" smtClean="0">
                <a:solidFill>
                  <a:srgbClr val="0070C0"/>
                </a:solidFill>
              </a:rPr>
              <a:t>Rižana</a:t>
            </a:r>
            <a:r>
              <a:rPr lang="sl-SI" sz="1900" dirty="0"/>
              <a:t>, </a:t>
            </a:r>
            <a:r>
              <a:rPr lang="sl-SI" sz="1900" b="1" dirty="0" smtClean="0">
                <a:solidFill>
                  <a:srgbClr val="0070C0"/>
                </a:solidFill>
              </a:rPr>
              <a:t>Sv</a:t>
            </a:r>
            <a:r>
              <a:rPr lang="sl-SI" sz="1900" b="1" dirty="0">
                <a:solidFill>
                  <a:srgbClr val="0070C0"/>
                </a:solidFill>
              </a:rPr>
              <a:t>. Ivan</a:t>
            </a:r>
            <a:r>
              <a:rPr lang="sl-SI" sz="1900" dirty="0">
                <a:solidFill>
                  <a:srgbClr val="0070C0"/>
                </a:solidFill>
              </a:rPr>
              <a:t> </a:t>
            </a:r>
            <a:r>
              <a:rPr lang="sl-SI" sz="1900" dirty="0"/>
              <a:t>in </a:t>
            </a:r>
            <a:r>
              <a:rPr lang="sl-SI" sz="1900" b="1" dirty="0" err="1" smtClean="0">
                <a:solidFill>
                  <a:srgbClr val="0070C0"/>
                </a:solidFill>
              </a:rPr>
              <a:t>Riječina</a:t>
            </a:r>
            <a:r>
              <a:rPr lang="sl-SI" sz="1900" b="1" dirty="0" smtClean="0">
                <a:solidFill>
                  <a:srgbClr val="0070C0"/>
                </a:solidFill>
              </a:rPr>
              <a:t>-</a:t>
            </a:r>
            <a:r>
              <a:rPr lang="sl-SI" sz="1900" b="1" dirty="0" err="1" smtClean="0">
                <a:solidFill>
                  <a:srgbClr val="0070C0"/>
                </a:solidFill>
              </a:rPr>
              <a:t>Zvir</a:t>
            </a:r>
            <a:r>
              <a:rPr lang="sl-SI" sz="1900" dirty="0" smtClean="0"/>
              <a:t> </a:t>
            </a:r>
          </a:p>
          <a:p>
            <a:pPr marL="180000" indent="0">
              <a:spcAft>
                <a:spcPts val="600"/>
              </a:spcAft>
              <a:buNone/>
            </a:pPr>
            <a:r>
              <a:rPr lang="en-GB" sz="1800" dirty="0" err="1" smtClean="0"/>
              <a:t>pripraviti</a:t>
            </a:r>
            <a:r>
              <a:rPr lang="en-GB" sz="1800" dirty="0" smtClean="0"/>
              <a:t> </a:t>
            </a:r>
            <a:r>
              <a:rPr lang="en-GB" sz="1800" dirty="0" err="1"/>
              <a:t>protokol</a:t>
            </a:r>
            <a:r>
              <a:rPr lang="en-GB" sz="1800" dirty="0"/>
              <a:t> </a:t>
            </a:r>
            <a:r>
              <a:rPr lang="en-GB" sz="1800" dirty="0" err="1"/>
              <a:t>za</a:t>
            </a:r>
            <a:r>
              <a:rPr lang="en-GB" sz="1800" dirty="0"/>
              <a:t> </a:t>
            </a:r>
            <a:r>
              <a:rPr lang="en-GB" sz="1800" dirty="0" err="1"/>
              <a:t>vzpostavitev</a:t>
            </a:r>
            <a:r>
              <a:rPr lang="en-GB" sz="1800" dirty="0"/>
              <a:t> </a:t>
            </a:r>
            <a:r>
              <a:rPr lang="en-GB" sz="1800" dirty="0" err="1"/>
              <a:t>varovanja</a:t>
            </a:r>
            <a:r>
              <a:rPr lang="en-GB" sz="1800" dirty="0"/>
              <a:t> </a:t>
            </a:r>
            <a:r>
              <a:rPr lang="en-GB" sz="1800" dirty="0" err="1"/>
              <a:t>na</a:t>
            </a:r>
            <a:r>
              <a:rPr lang="en-GB" sz="1800" dirty="0"/>
              <a:t> </a:t>
            </a:r>
            <a:r>
              <a:rPr lang="en-GB" sz="1800" dirty="0" err="1"/>
              <a:t>obeh</a:t>
            </a:r>
            <a:r>
              <a:rPr lang="en-GB" sz="1800" dirty="0"/>
              <a:t> </a:t>
            </a:r>
            <a:r>
              <a:rPr lang="en-GB" sz="1800" dirty="0" err="1"/>
              <a:t>straneh</a:t>
            </a:r>
            <a:r>
              <a:rPr lang="en-GB" sz="1800" dirty="0"/>
              <a:t> </a:t>
            </a:r>
            <a:r>
              <a:rPr lang="en-GB" sz="1800" dirty="0" err="1"/>
              <a:t>meje</a:t>
            </a:r>
            <a:r>
              <a:rPr lang="en-GB" sz="1800" dirty="0"/>
              <a:t> </a:t>
            </a:r>
            <a:r>
              <a:rPr lang="en-GB" sz="1800" dirty="0" err="1"/>
              <a:t>po</a:t>
            </a:r>
            <a:r>
              <a:rPr lang="en-GB" sz="1800" dirty="0"/>
              <a:t> </a:t>
            </a:r>
            <a:r>
              <a:rPr lang="en-GB" sz="1800" dirty="0" err="1" smtClean="0"/>
              <a:t>pristopu</a:t>
            </a:r>
            <a:r>
              <a:rPr lang="sl-SI" sz="1800" dirty="0" smtClean="0"/>
              <a:t> </a:t>
            </a:r>
            <a:r>
              <a:rPr lang="en-GB" sz="1800" b="1" dirty="0" smtClean="0"/>
              <a:t>»</a:t>
            </a:r>
            <a:r>
              <a:rPr lang="en-GB" sz="1800" b="1" dirty="0" err="1" smtClean="0"/>
              <a:t>zadovoljive</a:t>
            </a:r>
            <a:r>
              <a:rPr lang="en-GB" sz="1800" b="1" dirty="0" smtClean="0"/>
              <a:t> </a:t>
            </a:r>
            <a:r>
              <a:rPr lang="en-GB" sz="1800" b="1" dirty="0" err="1"/>
              <a:t>združljivosti</a:t>
            </a:r>
            <a:r>
              <a:rPr lang="en-GB" sz="1800" b="1" dirty="0" smtClean="0"/>
              <a:t>«</a:t>
            </a:r>
            <a:endParaRPr lang="sl-SI" sz="1800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sl-SI" sz="1900" b="1" dirty="0" smtClean="0">
                <a:solidFill>
                  <a:schemeClr val="accent6">
                    <a:lumMod val="75000"/>
                  </a:schemeClr>
                </a:solidFill>
              </a:rPr>
              <a:t>3) Nadgrajevanje </a:t>
            </a:r>
            <a:r>
              <a:rPr lang="sl-SI" sz="1900" b="1" dirty="0">
                <a:solidFill>
                  <a:schemeClr val="accent6">
                    <a:lumMod val="75000"/>
                  </a:schemeClr>
                </a:solidFill>
              </a:rPr>
              <a:t>skupnega </a:t>
            </a:r>
            <a:r>
              <a:rPr lang="sl-SI" sz="1900" b="1" dirty="0" smtClean="0">
                <a:solidFill>
                  <a:schemeClr val="accent6">
                    <a:lumMod val="75000"/>
                  </a:schemeClr>
                </a:solidFill>
              </a:rPr>
              <a:t>informacijskega sistema</a:t>
            </a:r>
            <a:endParaRPr lang="sl-SI" sz="19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36083" y="993014"/>
            <a:ext cx="52167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400" b="1" dirty="0">
                <a:solidFill>
                  <a:srgbClr val="FBC56F"/>
                </a:solidFill>
              </a:rPr>
              <a:t>VPRAŠANJA / PREDLOGI ZA RAZPRAVO</a:t>
            </a:r>
            <a:r>
              <a:rPr lang="sl-SI" sz="2400" b="1" dirty="0" smtClean="0">
                <a:solidFill>
                  <a:srgbClr val="FBC56F"/>
                </a:solidFill>
              </a:rPr>
              <a:t>:</a:t>
            </a:r>
            <a:endParaRPr lang="sl-SI" sz="2400" b="1" dirty="0">
              <a:solidFill>
                <a:srgbClr val="FBC56F"/>
              </a:solidFill>
            </a:endParaRP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4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  <p:pic>
        <p:nvPicPr>
          <p:cNvPr id="2" name="Slika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8470" y="1508071"/>
            <a:ext cx="4572000" cy="2727444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pic>
        <p:nvPicPr>
          <p:cNvPr id="3" name="Slika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914" y="4318596"/>
            <a:ext cx="3688080" cy="1615354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sp>
        <p:nvSpPr>
          <p:cNvPr id="5" name="PoljeZBesedilom 4"/>
          <p:cNvSpPr txBox="1"/>
          <p:nvPr/>
        </p:nvSpPr>
        <p:spPr>
          <a:xfrm>
            <a:off x="4618786" y="5913267"/>
            <a:ext cx="19511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100" dirty="0" smtClean="0"/>
              <a:t>VVO – vodovarstveno območje</a:t>
            </a:r>
          </a:p>
        </p:txBody>
      </p:sp>
      <p:sp>
        <p:nvSpPr>
          <p:cNvPr id="12" name="Pravokotnik 11"/>
          <p:cNvSpPr/>
          <p:nvPr/>
        </p:nvSpPr>
        <p:spPr>
          <a:xfrm>
            <a:off x="4484208" y="6563041"/>
            <a:ext cx="41128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l-SI" sz="1400" dirty="0" smtClean="0"/>
              <a:t>Informacije o projektu in rezultati: </a:t>
            </a:r>
            <a:r>
              <a:rPr lang="sl-SI" sz="1400" dirty="0" err="1" smtClean="0">
                <a:hlinkClick r:id="rId7"/>
              </a:rPr>
              <a:t>www.istra</a:t>
            </a:r>
            <a:r>
              <a:rPr lang="sl-SI" sz="1400" dirty="0" smtClean="0">
                <a:hlinkClick r:id="rId7"/>
              </a:rPr>
              <a:t>-</a:t>
            </a:r>
            <a:r>
              <a:rPr lang="sl-SI" sz="1400" dirty="0" err="1" smtClean="0">
                <a:hlinkClick r:id="rId7"/>
              </a:rPr>
              <a:t>hidro.eu</a:t>
            </a:r>
            <a:endParaRPr lang="sl-SI" sz="1400" dirty="0"/>
          </a:p>
        </p:txBody>
      </p:sp>
      <p:sp>
        <p:nvSpPr>
          <p:cNvPr id="10" name="Pravokotnik 9"/>
          <p:cNvSpPr/>
          <p:nvPr/>
        </p:nvSpPr>
        <p:spPr>
          <a:xfrm>
            <a:off x="5441585" y="2482334"/>
            <a:ext cx="699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b="1" dirty="0" err="1">
                <a:solidFill>
                  <a:srgbClr val="0070C0"/>
                </a:solidFill>
              </a:rPr>
              <a:t>Bulaž</a:t>
            </a:r>
            <a:endParaRPr lang="sl-SI" dirty="0"/>
          </a:p>
        </p:txBody>
      </p:sp>
      <p:sp>
        <p:nvSpPr>
          <p:cNvPr id="11" name="Pravokotnik 10"/>
          <p:cNvSpPr/>
          <p:nvPr/>
        </p:nvSpPr>
        <p:spPr>
          <a:xfrm>
            <a:off x="6163393" y="2154674"/>
            <a:ext cx="8100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b="1" dirty="0">
                <a:solidFill>
                  <a:srgbClr val="0070C0"/>
                </a:solidFill>
              </a:rPr>
              <a:t>Rižana</a:t>
            </a:r>
            <a:endParaRPr lang="sl-SI" dirty="0"/>
          </a:p>
        </p:txBody>
      </p:sp>
      <p:sp>
        <p:nvSpPr>
          <p:cNvPr id="13" name="Pravokotnik 12"/>
          <p:cNvSpPr/>
          <p:nvPr/>
        </p:nvSpPr>
        <p:spPr>
          <a:xfrm>
            <a:off x="6647582" y="2627114"/>
            <a:ext cx="954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b="1" dirty="0">
                <a:solidFill>
                  <a:srgbClr val="0070C0"/>
                </a:solidFill>
              </a:rPr>
              <a:t>Sv. Ivan</a:t>
            </a:r>
            <a:r>
              <a:rPr lang="sl-SI" dirty="0">
                <a:solidFill>
                  <a:srgbClr val="0070C0"/>
                </a:solidFill>
              </a:rPr>
              <a:t> </a:t>
            </a:r>
            <a:endParaRPr lang="sl-SI" dirty="0"/>
          </a:p>
        </p:txBody>
      </p:sp>
      <p:sp>
        <p:nvSpPr>
          <p:cNvPr id="14" name="Pravokotnik 13"/>
          <p:cNvSpPr/>
          <p:nvPr/>
        </p:nvSpPr>
        <p:spPr>
          <a:xfrm>
            <a:off x="7581080" y="2512814"/>
            <a:ext cx="13580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b="1" dirty="0" err="1">
                <a:solidFill>
                  <a:srgbClr val="0070C0"/>
                </a:solidFill>
              </a:rPr>
              <a:t>Riječina</a:t>
            </a:r>
            <a:r>
              <a:rPr lang="sl-SI" b="1" dirty="0">
                <a:solidFill>
                  <a:srgbClr val="0070C0"/>
                </a:solidFill>
              </a:rPr>
              <a:t>-</a:t>
            </a:r>
            <a:r>
              <a:rPr lang="sl-SI" b="1" dirty="0" err="1">
                <a:solidFill>
                  <a:srgbClr val="0070C0"/>
                </a:solidFill>
              </a:rPr>
              <a:t>Zvir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03848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</TotalTime>
  <Words>289</Words>
  <Application>Microsoft Office PowerPoint</Application>
  <PresentationFormat>Diaprojekcija na zaslonu (4:3)</PresentationFormat>
  <Paragraphs>29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3" baseType="lpstr">
      <vt:lpstr>Office Theme</vt:lpstr>
      <vt:lpstr>2-09: Usklajene hidrogeološke podlage za upravljanje s čezmejnimi podzemnimi vodami med Slovenijo in Hrvaško na območju med Tržaškim in Kvarnerskim zalivom /Meglič P., Prestor J., Celarc B.</vt:lpstr>
      <vt:lpstr>2-09: Usklajene hidrogeološke podlage za upravljanje s čezmejnimi podzemnimi vodami med Slovenijo in Hrvaško na območju med Tržaškim in Kvarnerskim zalivom /Meglič P., Prestor J., Celarc B.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</dc:title>
  <dc:creator>dani</dc:creator>
  <cp:lastModifiedBy>Petra Meglič</cp:lastModifiedBy>
  <cp:revision>78</cp:revision>
  <cp:lastPrinted>2017-04-12T06:02:31Z</cp:lastPrinted>
  <dcterms:created xsi:type="dcterms:W3CDTF">2017-03-22T17:34:39Z</dcterms:created>
  <dcterms:modified xsi:type="dcterms:W3CDTF">2017-04-12T06:14:57Z</dcterms:modified>
</cp:coreProperties>
</file>