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8311" autoAdjust="0"/>
  </p:normalViewPr>
  <p:slideViewPr>
    <p:cSldViewPr>
      <p:cViewPr varScale="1">
        <p:scale>
          <a:sx n="99" d="100"/>
          <a:sy n="99" d="100"/>
        </p:scale>
        <p:origin x="-10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tiff"/><Relationship Id="rId4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2-15</a:t>
            </a:r>
            <a:r>
              <a:rPr lang="sl-SI" sz="1800" b="1" dirty="0">
                <a:solidFill>
                  <a:srgbClr val="2456A2"/>
                </a:solidFill>
              </a:rPr>
              <a:t>: Izotopska sestava termalnih vod – pomen izbora analiznih tehnik za nadzor</a:t>
            </a:r>
            <a:br>
              <a:rPr lang="sl-SI" sz="1800" b="1" dirty="0">
                <a:solidFill>
                  <a:srgbClr val="2456A2"/>
                </a:solidFill>
              </a:rPr>
            </a:br>
            <a:r>
              <a:rPr lang="sl-SI" sz="1800" b="1" dirty="0">
                <a:solidFill>
                  <a:srgbClr val="2456A2"/>
                </a:solidFill>
              </a:rPr>
              <a:t>in upravljanje /Rman N., Vreča P., Lapanje A</a:t>
            </a:r>
            <a:r>
              <a:rPr lang="sl-SI" sz="1800" b="1" dirty="0" smtClean="0">
                <a:solidFill>
                  <a:srgbClr val="2456A2"/>
                </a:solidFill>
              </a:rPr>
              <a:t>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1575957"/>
            <a:ext cx="8964488" cy="2717140"/>
          </a:xfrm>
        </p:spPr>
        <p:txBody>
          <a:bodyPr>
            <a:normAutofit/>
          </a:bodyPr>
          <a:lstStyle/>
          <a:p>
            <a:r>
              <a:rPr lang="sl-SI" sz="2000" dirty="0" smtClean="0"/>
              <a:t>Koncesijske uredbe za </a:t>
            </a:r>
            <a:r>
              <a:rPr lang="sl-SI" sz="2000" dirty="0"/>
              <a:t>rabo termalne </a:t>
            </a:r>
            <a:r>
              <a:rPr lang="sl-SI" sz="2000" dirty="0" smtClean="0"/>
              <a:t>vode: </a:t>
            </a:r>
            <a:r>
              <a:rPr lang="sl-SI" sz="2000" b="1" dirty="0" smtClean="0"/>
              <a:t>letno </a:t>
            </a:r>
            <a:r>
              <a:rPr lang="sl-SI" sz="2000" b="1" dirty="0"/>
              <a:t>spremljanje izotopske sestave kisika in vodika</a:t>
            </a:r>
            <a:r>
              <a:rPr lang="sl-SI" sz="2000" dirty="0"/>
              <a:t> </a:t>
            </a:r>
            <a:r>
              <a:rPr lang="sl-SI" sz="2000" dirty="0" smtClean="0"/>
              <a:t>za ugotavljanje </a:t>
            </a:r>
            <a:r>
              <a:rPr lang="sl-SI" sz="2000" dirty="0"/>
              <a:t>količinskega in kakovostnega stanja </a:t>
            </a:r>
            <a:r>
              <a:rPr lang="sl-SI" sz="2000" dirty="0" smtClean="0"/>
              <a:t>vodonosnika v akreditiranem laboratoriju</a:t>
            </a:r>
          </a:p>
          <a:p>
            <a:r>
              <a:rPr lang="sl-SI" sz="2000" dirty="0"/>
              <a:t>60 analiz 13 različnih </a:t>
            </a:r>
            <a:r>
              <a:rPr lang="sl-SI" sz="2000" dirty="0" smtClean="0"/>
              <a:t>mineralnih in termalnih vod v SV </a:t>
            </a:r>
            <a:r>
              <a:rPr lang="sl-SI" sz="2000" dirty="0"/>
              <a:t>in JV Sloveniji v obdobju 2014-2016 </a:t>
            </a:r>
            <a:r>
              <a:rPr lang="sl-SI" sz="2000" dirty="0" smtClean="0"/>
              <a:t>v </a:t>
            </a:r>
            <a:r>
              <a:rPr lang="sl-SI" sz="2000" b="1" dirty="0" smtClean="0"/>
              <a:t>šestih laboratorijih </a:t>
            </a:r>
            <a:r>
              <a:rPr lang="sl-SI" sz="2000" dirty="0" smtClean="0"/>
              <a:t>(2 slovenska, akreditirana le 2 tuja laboratorija)</a:t>
            </a:r>
          </a:p>
          <a:p>
            <a:r>
              <a:rPr lang="sl-SI" sz="2000" dirty="0" smtClean="0"/>
              <a:t>Metodi: masna </a:t>
            </a:r>
            <a:r>
              <a:rPr lang="sl-SI" sz="2000" dirty="0"/>
              <a:t>spektrometrija </a:t>
            </a:r>
            <a:r>
              <a:rPr lang="sl-SI" sz="2000" dirty="0" smtClean="0"/>
              <a:t>in laserska spektroskopija</a:t>
            </a:r>
          </a:p>
          <a:p>
            <a:r>
              <a:rPr lang="sl-SI" sz="2000" dirty="0" smtClean="0"/>
              <a:t>Rezultat: ponovljivost in primerljivost </a:t>
            </a:r>
            <a:r>
              <a:rPr lang="sl-SI" sz="2000" b="1" dirty="0" smtClean="0"/>
              <a:t>nista vedno zadostni</a:t>
            </a:r>
            <a:r>
              <a:rPr lang="sl-SI" sz="2000" dirty="0" smtClean="0"/>
              <a:t>, tudi pri akreditiranih laboratorijih, zato je </a:t>
            </a:r>
            <a:r>
              <a:rPr lang="sl-SI" sz="2000" b="1" dirty="0" smtClean="0"/>
              <a:t>nujno stalno preverjanje </a:t>
            </a:r>
            <a:r>
              <a:rPr lang="sl-SI" sz="2000" dirty="0" smtClean="0"/>
              <a:t>kvalitete meritev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457200" y="1052736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10" name="Slika 9" descr="D:\nina\KONFERENCE\2017 kongres o vodah\oddaja\Rman in sod SLIKA 03.ti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01368"/>
            <a:ext cx="3602355" cy="23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lika 10" descr="D:\nina\KONFERENCE\2017 kongres o vodah\oddaja\Rman in sod SLIKA 04.ti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1" y="4365104"/>
            <a:ext cx="3602355" cy="232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791980"/>
            <a:ext cx="8733656" cy="4445332"/>
          </a:xfrm>
        </p:spPr>
        <p:txBody>
          <a:bodyPr>
            <a:noAutofit/>
          </a:bodyPr>
          <a:lstStyle/>
          <a:p>
            <a:r>
              <a:rPr lang="sl-SI" sz="2000" dirty="0" smtClean="0"/>
              <a:t>Potrebno je </a:t>
            </a:r>
            <a:r>
              <a:rPr lang="sl-SI" sz="2000" b="1" dirty="0" smtClean="0"/>
              <a:t>tesno </a:t>
            </a:r>
            <a:r>
              <a:rPr lang="sl-SI" sz="2000" b="1" dirty="0"/>
              <a:t>sodelovanje </a:t>
            </a:r>
            <a:r>
              <a:rPr lang="sl-SI" sz="2000" dirty="0"/>
              <a:t>med naročnikom, izvajalcem in </a:t>
            </a:r>
            <a:r>
              <a:rPr lang="sl-SI" sz="2000" dirty="0" smtClean="0"/>
              <a:t>razlagalcem podatkov, tudi za predstavitev uporabnosti pridobljenih podatkov </a:t>
            </a:r>
          </a:p>
          <a:p>
            <a:r>
              <a:rPr lang="sl-SI" sz="2000" dirty="0" smtClean="0"/>
              <a:t>Akreditacija </a:t>
            </a:r>
            <a:r>
              <a:rPr lang="sl-SI" sz="2000" i="1" dirty="0"/>
              <a:t>a priori</a:t>
            </a:r>
            <a:r>
              <a:rPr lang="sl-SI" sz="2000" dirty="0"/>
              <a:t> </a:t>
            </a:r>
            <a:r>
              <a:rPr lang="sl-SI" sz="2000" b="1" dirty="0"/>
              <a:t>ne zagotavlja </a:t>
            </a:r>
            <a:r>
              <a:rPr lang="sl-SI" sz="2000" dirty="0"/>
              <a:t>vedno natančnosti in točnosti rezultatov</a:t>
            </a:r>
          </a:p>
          <a:p>
            <a:r>
              <a:rPr lang="sl-SI" sz="2000" dirty="0" smtClean="0"/>
              <a:t>Zavedanje o </a:t>
            </a:r>
            <a:r>
              <a:rPr lang="sl-SI" sz="2000" b="1" dirty="0" smtClean="0"/>
              <a:t>omejitvah laserske spektroskopije</a:t>
            </a:r>
          </a:p>
          <a:p>
            <a:pPr hangingPunct="0"/>
            <a:r>
              <a:rPr lang="sl-SI" sz="2000" dirty="0" smtClean="0"/>
              <a:t>Zagotavljanje kakovosti rezultatov: </a:t>
            </a:r>
          </a:p>
          <a:p>
            <a:pPr lvl="1" hangingPunct="0"/>
            <a:r>
              <a:rPr lang="sl-SI" sz="2000" dirty="0" smtClean="0"/>
              <a:t>Naključno </a:t>
            </a:r>
            <a:r>
              <a:rPr lang="sl-SI" sz="2000" b="1" dirty="0" smtClean="0"/>
              <a:t>preverjanje </a:t>
            </a:r>
            <a:r>
              <a:rPr lang="sl-SI" sz="2000" dirty="0" smtClean="0"/>
              <a:t>z dvojniki in referenčnimi materiali </a:t>
            </a:r>
          </a:p>
          <a:p>
            <a:pPr lvl="1" hangingPunct="0"/>
            <a:r>
              <a:rPr lang="sl-SI" sz="2000" dirty="0" smtClean="0"/>
              <a:t>Preverjanje </a:t>
            </a:r>
            <a:r>
              <a:rPr lang="sl-SI" sz="2000" b="1" dirty="0" smtClean="0"/>
              <a:t>skladnosti </a:t>
            </a:r>
            <a:r>
              <a:rPr lang="sl-SI" sz="2000" dirty="0" smtClean="0"/>
              <a:t>rezultatov z </a:t>
            </a:r>
            <a:r>
              <a:rPr lang="sl-SI" sz="2000" dirty="0"/>
              <a:t>arhivskimi </a:t>
            </a:r>
            <a:r>
              <a:rPr lang="sl-SI" sz="2000" dirty="0" smtClean="0"/>
              <a:t>podatki </a:t>
            </a:r>
          </a:p>
          <a:p>
            <a:pPr lvl="1" hangingPunct="0"/>
            <a:r>
              <a:rPr lang="sl-SI" sz="2000" dirty="0" smtClean="0"/>
              <a:t>Ustrezna </a:t>
            </a:r>
            <a:r>
              <a:rPr lang="sl-SI" sz="2000" b="1" dirty="0" smtClean="0"/>
              <a:t>poročila</a:t>
            </a:r>
            <a:r>
              <a:rPr lang="sl-SI" sz="2000" dirty="0" smtClean="0"/>
              <a:t>: potek vzorčenja, embalaža, priprava vzorca, analizne metode, sledljivost, merilne </a:t>
            </a:r>
            <a:r>
              <a:rPr lang="sl-SI" sz="2000" dirty="0"/>
              <a:t>negotovosti metode in laboratorijskih referenčnih materialov</a:t>
            </a:r>
            <a:r>
              <a:rPr lang="sl-SI" sz="2000" dirty="0" smtClean="0"/>
              <a:t>, ponovitve istega </a:t>
            </a:r>
            <a:r>
              <a:rPr lang="sl-SI" sz="2000" dirty="0"/>
              <a:t>vzorca za </a:t>
            </a:r>
            <a:r>
              <a:rPr lang="sl-SI" sz="2000"/>
              <a:t>izračun </a:t>
            </a:r>
            <a:r>
              <a:rPr lang="sl-SI" sz="2000" i="1" smtClean="0"/>
              <a:t>x </a:t>
            </a:r>
            <a:r>
              <a:rPr lang="sl-SI" sz="2000" smtClean="0"/>
              <a:t>±</a:t>
            </a:r>
            <a:r>
              <a:rPr lang="el-GR" sz="2000" dirty="0" smtClean="0"/>
              <a:t>σ</a:t>
            </a:r>
            <a:endParaRPr lang="sl-SI" sz="2000" dirty="0"/>
          </a:p>
          <a:p>
            <a:pPr lvl="1" hangingPunct="0"/>
            <a:r>
              <a:rPr lang="sl-SI" sz="2000" dirty="0" smtClean="0"/>
              <a:t>Stalnost oziroma spremenljivost sestave podzemne vode je naravno pogojena in se lahko ugotovi le </a:t>
            </a:r>
            <a:r>
              <a:rPr lang="sl-SI" sz="2000" b="1" dirty="0" smtClean="0"/>
              <a:t>z nizom meritev</a:t>
            </a:r>
          </a:p>
        </p:txBody>
      </p:sp>
      <p:sp>
        <p:nvSpPr>
          <p:cNvPr id="8" name="Rectangle 7"/>
          <p:cNvSpPr/>
          <p:nvPr/>
        </p:nvSpPr>
        <p:spPr>
          <a:xfrm>
            <a:off x="468153" y="1177588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sp>
        <p:nvSpPr>
          <p:cNvPr id="12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2-15</a:t>
            </a:r>
            <a:r>
              <a:rPr lang="sl-SI" sz="1800" b="1" dirty="0">
                <a:solidFill>
                  <a:srgbClr val="2456A2"/>
                </a:solidFill>
              </a:rPr>
              <a:t>: Izotopska sestava termalnih vod – pomen izbora analiznih tehnik za nadzor</a:t>
            </a:r>
            <a:br>
              <a:rPr lang="sl-SI" sz="1800" b="1" dirty="0">
                <a:solidFill>
                  <a:srgbClr val="2456A2"/>
                </a:solidFill>
              </a:rPr>
            </a:br>
            <a:r>
              <a:rPr lang="sl-SI" sz="1800" b="1" dirty="0">
                <a:solidFill>
                  <a:srgbClr val="2456A2"/>
                </a:solidFill>
              </a:rPr>
              <a:t>in upravljanje /Rman N., Vreča P., Lapanje A</a:t>
            </a:r>
            <a:r>
              <a:rPr lang="sl-SI" sz="1800" b="1" dirty="0" smtClean="0">
                <a:solidFill>
                  <a:srgbClr val="2456A2"/>
                </a:solidFill>
              </a:rPr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216</Words>
  <Application>Microsoft Office PowerPoint</Application>
  <PresentationFormat>Diaprojekcija na zaslonu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2-15: Izotopska sestava termalnih vod – pomen izbora analiznih tehnik za nadzor in upravljanje /Rman N., Vreča P., Lapanje A.</vt:lpstr>
      <vt:lpstr>2-15: Izotopska sestava termalnih vod – pomen izbora analiznih tehnik za nadzor in upravljanje /Rman N., Vreča P., Lapanje A.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46</cp:revision>
  <dcterms:created xsi:type="dcterms:W3CDTF">2017-03-22T17:34:39Z</dcterms:created>
  <dcterms:modified xsi:type="dcterms:W3CDTF">2017-04-05T17:24:41Z</dcterms:modified>
</cp:coreProperties>
</file>