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C56F"/>
    <a:srgbClr val="2456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4614" autoAdjust="0"/>
  </p:normalViewPr>
  <p:slideViewPr>
    <p:cSldViewPr>
      <p:cViewPr>
        <p:scale>
          <a:sx n="100" d="100"/>
          <a:sy n="100" d="100"/>
        </p:scale>
        <p:origin x="-1992"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D8045303-C1F4-4631-A7E3-635C4C123EC7}" type="datetimeFigureOut">
              <a:rPr lang="sl-SI" smtClean="0"/>
              <a:pPr/>
              <a:t>12.4.2017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D8045303-C1F4-4631-A7E3-635C4C123EC7}" type="datetimeFigureOut">
              <a:rPr lang="sl-SI" smtClean="0"/>
              <a:pPr/>
              <a:t>12.4.2017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D8045303-C1F4-4631-A7E3-635C4C123EC7}" type="datetimeFigureOut">
              <a:rPr lang="sl-SI" smtClean="0"/>
              <a:pPr/>
              <a:t>12.4.2017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D8045303-C1F4-4631-A7E3-635C4C123EC7}" type="datetimeFigureOut">
              <a:rPr lang="sl-SI" smtClean="0"/>
              <a:pPr/>
              <a:t>12.4.2017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045303-C1F4-4631-A7E3-635C4C123EC7}" type="datetimeFigureOut">
              <a:rPr lang="sl-SI" smtClean="0"/>
              <a:pPr/>
              <a:t>12.4.2017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D8045303-C1F4-4631-A7E3-635C4C123EC7}" type="datetimeFigureOut">
              <a:rPr lang="sl-SI" smtClean="0"/>
              <a:pPr/>
              <a:t>12.4.2017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D8045303-C1F4-4631-A7E3-635C4C123EC7}" type="datetimeFigureOut">
              <a:rPr lang="sl-SI" smtClean="0"/>
              <a:pPr/>
              <a:t>12.4.2017</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D8045303-C1F4-4631-A7E3-635C4C123EC7}" type="datetimeFigureOut">
              <a:rPr lang="sl-SI" smtClean="0"/>
              <a:pPr/>
              <a:t>12.4.2017</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45303-C1F4-4631-A7E3-635C4C123EC7}" type="datetimeFigureOut">
              <a:rPr lang="sl-SI" smtClean="0"/>
              <a:pPr/>
              <a:t>12.4.2017</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45303-C1F4-4631-A7E3-635C4C123EC7}" type="datetimeFigureOut">
              <a:rPr lang="sl-SI" smtClean="0"/>
              <a:pPr/>
              <a:t>12.4.2017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45303-C1F4-4631-A7E3-635C4C123EC7}" type="datetimeFigureOut">
              <a:rPr lang="sl-SI" smtClean="0"/>
              <a:pPr/>
              <a:t>12.4.2017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25F0A24-8924-40FE-8FA2-AE2335FF94E1}"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45303-C1F4-4631-A7E3-635C4C123EC7}" type="datetimeFigureOut">
              <a:rPr lang="sl-SI" smtClean="0"/>
              <a:pPr/>
              <a:t>12.4.2017</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F0A24-8924-40FE-8FA2-AE2335FF94E1}"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BLANC.jpg"/>
          <p:cNvPicPr>
            <a:picLocks noChangeAspect="1"/>
          </p:cNvPicPr>
          <p:nvPr/>
        </p:nvPicPr>
        <p:blipFill>
          <a:blip r:embed="rId2" cstate="print"/>
          <a:stretch>
            <a:fillRect/>
          </a:stretch>
        </p:blipFill>
        <p:spPr>
          <a:xfrm>
            <a:off x="0" y="0"/>
            <a:ext cx="9144000" cy="6858000"/>
          </a:xfrm>
          <a:prstGeom prst="rect">
            <a:avLst/>
          </a:prstGeom>
        </p:spPr>
      </p:pic>
      <p:sp>
        <p:nvSpPr>
          <p:cNvPr id="6" name="Title 5"/>
          <p:cNvSpPr>
            <a:spLocks noGrp="1"/>
          </p:cNvSpPr>
          <p:nvPr>
            <p:ph type="title"/>
          </p:nvPr>
        </p:nvSpPr>
        <p:spPr/>
        <p:txBody>
          <a:bodyPr>
            <a:normAutofit fontScale="90000"/>
          </a:bodyPr>
          <a:lstStyle/>
          <a:p>
            <a:pPr algn="l"/>
            <a:r>
              <a:rPr lang="sl-SI" sz="1800" b="1" dirty="0" smtClean="0">
                <a:solidFill>
                  <a:srgbClr val="2456A2"/>
                </a:solidFill>
              </a:rPr>
              <a:t>3-06: Dobro ekološko stanje lahko zagotovimo kljub odvzemu vode - primer alpskih vodotokov </a:t>
            </a:r>
            <a:r>
              <a:rPr lang="sl-SI" sz="1800" b="1" dirty="0" smtClean="0">
                <a:solidFill>
                  <a:srgbClr val="2456A2"/>
                </a:solidFill>
              </a:rPr>
              <a:t>/ Urbanič </a:t>
            </a:r>
            <a:r>
              <a:rPr lang="sl-SI" sz="1800" b="1" dirty="0" smtClean="0">
                <a:solidFill>
                  <a:srgbClr val="2456A2"/>
                </a:solidFill>
              </a:rPr>
              <a:t>G., Smolar Žvanut N., </a:t>
            </a:r>
            <a:r>
              <a:rPr lang="en-GB" sz="1800" b="1" dirty="0" err="1" smtClean="0">
                <a:solidFill>
                  <a:srgbClr val="2456A2"/>
                </a:solidFill>
              </a:rPr>
              <a:t>Pavlin</a:t>
            </a:r>
            <a:r>
              <a:rPr lang="en-GB" sz="1800" b="1" dirty="0" smtClean="0">
                <a:solidFill>
                  <a:srgbClr val="2456A2"/>
                </a:solidFill>
              </a:rPr>
              <a:t> </a:t>
            </a:r>
            <a:r>
              <a:rPr lang="en-GB" sz="1800" b="1" dirty="0" err="1" smtClean="0">
                <a:solidFill>
                  <a:srgbClr val="2456A2"/>
                </a:solidFill>
              </a:rPr>
              <a:t>Urbanič</a:t>
            </a:r>
            <a:r>
              <a:rPr lang="sl-SI" sz="1800" b="1" dirty="0" smtClean="0">
                <a:solidFill>
                  <a:srgbClr val="2456A2"/>
                </a:solidFill>
              </a:rPr>
              <a:t> </a:t>
            </a:r>
            <a:r>
              <a:rPr lang="en-GB" sz="1800" b="1" dirty="0" smtClean="0">
                <a:solidFill>
                  <a:srgbClr val="2456A2"/>
                </a:solidFill>
              </a:rPr>
              <a:t>M</a:t>
            </a:r>
            <a:r>
              <a:rPr lang="sl-SI" sz="1800" b="1" dirty="0" smtClean="0">
                <a:solidFill>
                  <a:srgbClr val="2456A2"/>
                </a:solidFill>
              </a:rPr>
              <a:t>.,</a:t>
            </a:r>
            <a:r>
              <a:rPr lang="en-GB" sz="1800" b="1" dirty="0" smtClean="0">
                <a:solidFill>
                  <a:srgbClr val="2456A2"/>
                </a:solidFill>
              </a:rPr>
              <a:t> </a:t>
            </a:r>
            <a:r>
              <a:rPr lang="en-GB" sz="1800" b="1" dirty="0" err="1" smtClean="0">
                <a:solidFill>
                  <a:srgbClr val="2456A2"/>
                </a:solidFill>
              </a:rPr>
              <a:t>Kosi</a:t>
            </a:r>
            <a:r>
              <a:rPr lang="sl-SI" sz="1800" b="1" dirty="0" smtClean="0">
                <a:solidFill>
                  <a:srgbClr val="2456A2"/>
                </a:solidFill>
              </a:rPr>
              <a:t> G.</a:t>
            </a:r>
            <a:r>
              <a:rPr lang="en-GB" sz="1800" b="1" dirty="0" smtClean="0">
                <a:solidFill>
                  <a:srgbClr val="2456A2"/>
                </a:solidFill>
              </a:rPr>
              <a:t>, </a:t>
            </a:r>
            <a:r>
              <a:rPr lang="en-GB" sz="1800" b="1" dirty="0" err="1" smtClean="0">
                <a:solidFill>
                  <a:srgbClr val="2456A2"/>
                </a:solidFill>
              </a:rPr>
              <a:t>Podgornik</a:t>
            </a:r>
            <a:r>
              <a:rPr lang="sl-SI" sz="1800" b="1" dirty="0" smtClean="0">
                <a:solidFill>
                  <a:srgbClr val="2456A2"/>
                </a:solidFill>
              </a:rPr>
              <a:t> S.</a:t>
            </a:r>
            <a:r>
              <a:rPr lang="en-GB" sz="1800" b="1" dirty="0" smtClean="0">
                <a:solidFill>
                  <a:srgbClr val="2456A2"/>
                </a:solidFill>
              </a:rPr>
              <a:t>, </a:t>
            </a:r>
            <a:r>
              <a:rPr lang="en-GB" sz="1800" b="1" dirty="0" err="1" smtClean="0">
                <a:solidFill>
                  <a:srgbClr val="2456A2"/>
                </a:solidFill>
              </a:rPr>
              <a:t>Petkovska</a:t>
            </a:r>
            <a:r>
              <a:rPr lang="sl-SI" sz="1800" b="1" dirty="0" smtClean="0">
                <a:solidFill>
                  <a:srgbClr val="2456A2"/>
                </a:solidFill>
              </a:rPr>
              <a:t> V.</a:t>
            </a:r>
            <a:r>
              <a:rPr lang="en-GB" sz="1800" b="1" dirty="0" smtClean="0">
                <a:solidFill>
                  <a:srgbClr val="2456A2"/>
                </a:solidFill>
              </a:rPr>
              <a:t>, </a:t>
            </a:r>
            <a:r>
              <a:rPr lang="en-GB" sz="1800" b="1" dirty="0" err="1" smtClean="0">
                <a:solidFill>
                  <a:srgbClr val="2456A2"/>
                </a:solidFill>
              </a:rPr>
              <a:t>Anzeljc</a:t>
            </a:r>
            <a:r>
              <a:rPr lang="sl-SI" sz="1800" b="1" dirty="0" smtClean="0">
                <a:solidFill>
                  <a:srgbClr val="2456A2"/>
                </a:solidFill>
              </a:rPr>
              <a:t> D.</a:t>
            </a:r>
            <a:r>
              <a:rPr lang="en-GB" sz="1800" b="1" dirty="0" smtClean="0">
                <a:solidFill>
                  <a:srgbClr val="2456A2"/>
                </a:solidFill>
              </a:rPr>
              <a:t>, </a:t>
            </a:r>
            <a:r>
              <a:rPr lang="sl-SI" sz="1800" b="1" dirty="0" smtClean="0">
                <a:solidFill>
                  <a:srgbClr val="2456A2"/>
                </a:solidFill>
              </a:rPr>
              <a:t>B</a:t>
            </a:r>
            <a:r>
              <a:rPr lang="en-GB" sz="1800" b="1" dirty="0" err="1" smtClean="0">
                <a:solidFill>
                  <a:srgbClr val="2456A2"/>
                </a:solidFill>
              </a:rPr>
              <a:t>lumauer</a:t>
            </a:r>
            <a:r>
              <a:rPr lang="sl-SI" sz="1800" b="1" dirty="0" smtClean="0">
                <a:solidFill>
                  <a:srgbClr val="2456A2"/>
                </a:solidFill>
              </a:rPr>
              <a:t> S.</a:t>
            </a:r>
            <a:r>
              <a:rPr lang="en-GB" sz="1800" b="1" dirty="0" smtClean="0">
                <a:solidFill>
                  <a:srgbClr val="2456A2"/>
                </a:solidFill>
              </a:rPr>
              <a:t>, </a:t>
            </a:r>
            <a:r>
              <a:rPr lang="en-GB" sz="1800" b="1" dirty="0" err="1" smtClean="0">
                <a:solidFill>
                  <a:srgbClr val="2456A2"/>
                </a:solidFill>
              </a:rPr>
              <a:t>Čarf</a:t>
            </a:r>
            <a:r>
              <a:rPr lang="sl-SI" sz="1800" b="1" dirty="0" smtClean="0">
                <a:solidFill>
                  <a:srgbClr val="2456A2"/>
                </a:solidFill>
              </a:rPr>
              <a:t> M.</a:t>
            </a:r>
            <a:r>
              <a:rPr lang="en-GB" sz="1800" b="1" dirty="0" smtClean="0">
                <a:solidFill>
                  <a:srgbClr val="2456A2"/>
                </a:solidFill>
              </a:rPr>
              <a:t>, </a:t>
            </a:r>
            <a:r>
              <a:rPr lang="sl-SI" sz="1800" b="1" dirty="0" smtClean="0">
                <a:solidFill>
                  <a:srgbClr val="2456A2"/>
                </a:solidFill>
              </a:rPr>
              <a:t>D</a:t>
            </a:r>
            <a:r>
              <a:rPr lang="en-GB" sz="1800" b="1" dirty="0" err="1" smtClean="0">
                <a:solidFill>
                  <a:srgbClr val="2456A2"/>
                </a:solidFill>
              </a:rPr>
              <a:t>jurović</a:t>
            </a:r>
            <a:r>
              <a:rPr lang="sl-SI" sz="1800" b="1" dirty="0" smtClean="0">
                <a:solidFill>
                  <a:srgbClr val="2456A2"/>
                </a:solidFill>
              </a:rPr>
              <a:t> B.</a:t>
            </a:r>
            <a:r>
              <a:rPr lang="en-GB" sz="1800" b="1" dirty="0" smtClean="0">
                <a:solidFill>
                  <a:srgbClr val="2456A2"/>
                </a:solidFill>
              </a:rPr>
              <a:t>, </a:t>
            </a:r>
            <a:r>
              <a:rPr lang="en-GB" sz="1800" b="1" dirty="0" err="1" smtClean="0">
                <a:solidFill>
                  <a:srgbClr val="2456A2"/>
                </a:solidFill>
              </a:rPr>
              <a:t>Eleršek</a:t>
            </a:r>
            <a:r>
              <a:rPr lang="sl-SI" sz="1800" b="1" dirty="0" smtClean="0">
                <a:solidFill>
                  <a:srgbClr val="2456A2"/>
                </a:solidFill>
              </a:rPr>
              <a:t> T.</a:t>
            </a:r>
            <a:r>
              <a:rPr lang="en-GB" sz="1800" b="1" dirty="0" smtClean="0">
                <a:solidFill>
                  <a:srgbClr val="2456A2"/>
                </a:solidFill>
              </a:rPr>
              <a:t>, </a:t>
            </a:r>
            <a:r>
              <a:rPr lang="en-GB" sz="1800" b="1" dirty="0" err="1" smtClean="0">
                <a:solidFill>
                  <a:srgbClr val="2456A2"/>
                </a:solidFill>
              </a:rPr>
              <a:t>Hrovat</a:t>
            </a:r>
            <a:r>
              <a:rPr lang="sl-SI" sz="1800" b="1" dirty="0" smtClean="0">
                <a:solidFill>
                  <a:srgbClr val="2456A2"/>
                </a:solidFill>
              </a:rPr>
              <a:t> M.</a:t>
            </a:r>
            <a:r>
              <a:rPr lang="en-GB" sz="1800" b="1" dirty="0" smtClean="0">
                <a:solidFill>
                  <a:srgbClr val="2456A2"/>
                </a:solidFill>
              </a:rPr>
              <a:t>, </a:t>
            </a:r>
            <a:r>
              <a:rPr lang="en-GB" sz="1800" b="1" dirty="0" err="1" smtClean="0">
                <a:solidFill>
                  <a:srgbClr val="2456A2"/>
                </a:solidFill>
              </a:rPr>
              <a:t>Jenič</a:t>
            </a:r>
            <a:r>
              <a:rPr lang="sl-SI" sz="1800" b="1" dirty="0" smtClean="0">
                <a:solidFill>
                  <a:srgbClr val="2456A2"/>
                </a:solidFill>
              </a:rPr>
              <a:t> A.</a:t>
            </a:r>
            <a:r>
              <a:rPr lang="en-GB" sz="1800" b="1" dirty="0" smtClean="0">
                <a:solidFill>
                  <a:srgbClr val="2456A2"/>
                </a:solidFill>
              </a:rPr>
              <a:t>, </a:t>
            </a:r>
            <a:r>
              <a:rPr lang="sl-SI" sz="1800" b="1" dirty="0" smtClean="0">
                <a:solidFill>
                  <a:srgbClr val="2456A2"/>
                </a:solidFill>
              </a:rPr>
              <a:t>K</a:t>
            </a:r>
            <a:r>
              <a:rPr lang="en-GB" sz="1800" b="1" dirty="0" err="1" smtClean="0">
                <a:solidFill>
                  <a:srgbClr val="2456A2"/>
                </a:solidFill>
              </a:rPr>
              <a:t>nehtl</a:t>
            </a:r>
            <a:r>
              <a:rPr lang="sl-SI" sz="1800" b="1" dirty="0" smtClean="0">
                <a:solidFill>
                  <a:srgbClr val="2456A2"/>
                </a:solidFill>
              </a:rPr>
              <a:t> M.</a:t>
            </a:r>
            <a:r>
              <a:rPr lang="en-GB" sz="1800" b="1" dirty="0" smtClean="0">
                <a:solidFill>
                  <a:srgbClr val="2456A2"/>
                </a:solidFill>
              </a:rPr>
              <a:t>, </a:t>
            </a:r>
            <a:r>
              <a:rPr lang="en-GB" sz="1800" b="1" dirty="0" err="1" smtClean="0">
                <a:solidFill>
                  <a:srgbClr val="2456A2"/>
                </a:solidFill>
              </a:rPr>
              <a:t>Kolman</a:t>
            </a:r>
            <a:r>
              <a:rPr lang="sl-SI" sz="1800" b="1" dirty="0" smtClean="0">
                <a:solidFill>
                  <a:srgbClr val="2456A2"/>
                </a:solidFill>
              </a:rPr>
              <a:t> G.</a:t>
            </a:r>
            <a:r>
              <a:rPr lang="en-GB" sz="1800" b="1" dirty="0" smtClean="0">
                <a:solidFill>
                  <a:srgbClr val="2456A2"/>
                </a:solidFill>
              </a:rPr>
              <a:t>, </a:t>
            </a:r>
            <a:r>
              <a:rPr lang="en-GB" sz="1800" b="1" dirty="0" err="1" smtClean="0">
                <a:solidFill>
                  <a:srgbClr val="2456A2"/>
                </a:solidFill>
              </a:rPr>
              <a:t>Krivograd</a:t>
            </a:r>
            <a:r>
              <a:rPr lang="en-GB" sz="1800" b="1" dirty="0" smtClean="0">
                <a:solidFill>
                  <a:srgbClr val="2456A2"/>
                </a:solidFill>
              </a:rPr>
              <a:t> </a:t>
            </a:r>
            <a:r>
              <a:rPr lang="en-GB" sz="1800" b="1" dirty="0" err="1" smtClean="0">
                <a:solidFill>
                  <a:srgbClr val="2456A2"/>
                </a:solidFill>
              </a:rPr>
              <a:t>Klemenčič</a:t>
            </a:r>
            <a:r>
              <a:rPr lang="sl-SI" sz="1800" b="1" dirty="0" smtClean="0">
                <a:solidFill>
                  <a:srgbClr val="2456A2"/>
                </a:solidFill>
              </a:rPr>
              <a:t> A.</a:t>
            </a:r>
            <a:r>
              <a:rPr lang="en-GB" sz="1800" b="1" dirty="0" smtClean="0">
                <a:solidFill>
                  <a:srgbClr val="2456A2"/>
                </a:solidFill>
              </a:rPr>
              <a:t>, </a:t>
            </a:r>
            <a:r>
              <a:rPr lang="en-GB" sz="1800" b="1" dirty="0" err="1" smtClean="0">
                <a:solidFill>
                  <a:srgbClr val="2456A2"/>
                </a:solidFill>
              </a:rPr>
              <a:t>Mohorko</a:t>
            </a:r>
            <a:r>
              <a:rPr lang="sl-SI" sz="1800" b="1" dirty="0" smtClean="0">
                <a:solidFill>
                  <a:srgbClr val="2456A2"/>
                </a:solidFill>
              </a:rPr>
              <a:t> T.</a:t>
            </a:r>
            <a:r>
              <a:rPr lang="en-GB" sz="1800" b="1" dirty="0" smtClean="0">
                <a:solidFill>
                  <a:srgbClr val="2456A2"/>
                </a:solidFill>
              </a:rPr>
              <a:t>, </a:t>
            </a:r>
            <a:r>
              <a:rPr lang="en-GB" sz="1800" b="1" dirty="0" err="1" smtClean="0">
                <a:solidFill>
                  <a:srgbClr val="2456A2"/>
                </a:solidFill>
              </a:rPr>
              <a:t>Rebolj</a:t>
            </a:r>
            <a:r>
              <a:rPr lang="sl-SI" sz="1800" b="1" dirty="0" smtClean="0">
                <a:solidFill>
                  <a:srgbClr val="2456A2"/>
                </a:solidFill>
              </a:rPr>
              <a:t> D.</a:t>
            </a:r>
            <a:r>
              <a:rPr lang="en-GB" sz="1800" b="1" dirty="0" smtClean="0">
                <a:solidFill>
                  <a:srgbClr val="2456A2"/>
                </a:solidFill>
              </a:rPr>
              <a:t>, </a:t>
            </a:r>
            <a:r>
              <a:rPr lang="en-GB" sz="1800" b="1" dirty="0" err="1" smtClean="0">
                <a:solidFill>
                  <a:srgbClr val="2456A2"/>
                </a:solidFill>
              </a:rPr>
              <a:t>Šiling</a:t>
            </a:r>
            <a:r>
              <a:rPr lang="sl-SI" sz="1800" b="1" dirty="0" smtClean="0">
                <a:solidFill>
                  <a:srgbClr val="2456A2"/>
                </a:solidFill>
              </a:rPr>
              <a:t> R.</a:t>
            </a:r>
            <a:r>
              <a:rPr lang="en-GB" sz="1800" b="1" dirty="0" smtClean="0">
                <a:solidFill>
                  <a:srgbClr val="2456A2"/>
                </a:solidFill>
              </a:rPr>
              <a:t>, </a:t>
            </a:r>
            <a:r>
              <a:rPr lang="en-GB" sz="1800" b="1" dirty="0" err="1" smtClean="0">
                <a:solidFill>
                  <a:srgbClr val="2456A2"/>
                </a:solidFill>
              </a:rPr>
              <a:t>Zakrajšek</a:t>
            </a:r>
            <a:r>
              <a:rPr lang="sl-SI" sz="1800" b="1" dirty="0" smtClean="0">
                <a:solidFill>
                  <a:srgbClr val="2456A2"/>
                </a:solidFill>
              </a:rPr>
              <a:t> J.</a:t>
            </a:r>
            <a:r>
              <a:rPr lang="en-GB" sz="1800" b="1" dirty="0" smtClean="0">
                <a:solidFill>
                  <a:srgbClr val="2456A2"/>
                </a:solidFill>
              </a:rPr>
              <a:t>, </a:t>
            </a:r>
            <a:r>
              <a:rPr lang="en-GB" sz="1800" b="1" dirty="0" err="1" smtClean="0">
                <a:solidFill>
                  <a:srgbClr val="2456A2"/>
                </a:solidFill>
              </a:rPr>
              <a:t>Zelnik</a:t>
            </a:r>
            <a:r>
              <a:rPr lang="sl-SI" sz="1800" b="1" dirty="0" smtClean="0">
                <a:solidFill>
                  <a:srgbClr val="2456A2"/>
                </a:solidFill>
              </a:rPr>
              <a:t> I.</a:t>
            </a:r>
            <a:br>
              <a:rPr lang="sl-SI" sz="1800" b="1" dirty="0" smtClean="0">
                <a:solidFill>
                  <a:srgbClr val="2456A2"/>
                </a:solidFill>
              </a:rPr>
            </a:br>
            <a:endParaRPr lang="en-US" sz="1800" b="1" dirty="0">
              <a:solidFill>
                <a:srgbClr val="2456A2"/>
              </a:solidFill>
            </a:endParaRPr>
          </a:p>
        </p:txBody>
      </p:sp>
      <p:sp>
        <p:nvSpPr>
          <p:cNvPr id="7" name="Content Placeholder 6"/>
          <p:cNvSpPr>
            <a:spLocks noGrp="1"/>
          </p:cNvSpPr>
          <p:nvPr>
            <p:ph idx="1"/>
          </p:nvPr>
        </p:nvSpPr>
        <p:spPr>
          <a:xfrm>
            <a:off x="457200" y="2491965"/>
            <a:ext cx="8229600" cy="4105387"/>
          </a:xfrm>
        </p:spPr>
        <p:txBody>
          <a:bodyPr>
            <a:normAutofit fontScale="62500" lnSpcReduction="20000"/>
          </a:bodyPr>
          <a:lstStyle/>
          <a:p>
            <a:pPr>
              <a:spcAft>
                <a:spcPts val="600"/>
              </a:spcAft>
            </a:pPr>
            <a:r>
              <a:rPr lang="en-GB" dirty="0" err="1" smtClean="0"/>
              <a:t>Doseganje</a:t>
            </a:r>
            <a:r>
              <a:rPr lang="en-GB" dirty="0" smtClean="0"/>
              <a:t> </a:t>
            </a:r>
            <a:r>
              <a:rPr lang="en-GB" dirty="0" err="1" smtClean="0"/>
              <a:t>dobrega</a:t>
            </a:r>
            <a:r>
              <a:rPr lang="en-GB" dirty="0" smtClean="0"/>
              <a:t> </a:t>
            </a:r>
            <a:r>
              <a:rPr lang="en-GB" dirty="0" err="1" smtClean="0"/>
              <a:t>ekološkega</a:t>
            </a:r>
            <a:r>
              <a:rPr lang="en-GB" dirty="0" smtClean="0"/>
              <a:t> </a:t>
            </a:r>
            <a:r>
              <a:rPr lang="en-GB" dirty="0" err="1" smtClean="0"/>
              <a:t>stanja</a:t>
            </a:r>
            <a:r>
              <a:rPr lang="en-GB" dirty="0" smtClean="0"/>
              <a:t> in </a:t>
            </a:r>
            <a:r>
              <a:rPr lang="en-GB" dirty="0" err="1" smtClean="0"/>
              <a:t>rabo</a:t>
            </a:r>
            <a:r>
              <a:rPr lang="en-GB" dirty="0" smtClean="0"/>
              <a:t> </a:t>
            </a:r>
            <a:r>
              <a:rPr lang="en-GB" dirty="0" err="1" smtClean="0"/>
              <a:t>voda</a:t>
            </a:r>
            <a:r>
              <a:rPr lang="en-GB" dirty="0" smtClean="0"/>
              <a:t> </a:t>
            </a:r>
            <a:r>
              <a:rPr lang="en-GB" dirty="0" err="1" smtClean="0"/>
              <a:t>pogosto</a:t>
            </a:r>
            <a:r>
              <a:rPr lang="en-GB" dirty="0" smtClean="0"/>
              <a:t> </a:t>
            </a:r>
            <a:r>
              <a:rPr lang="en-GB" dirty="0" err="1" smtClean="0"/>
              <a:t>razumemo</a:t>
            </a:r>
            <a:r>
              <a:rPr lang="en-GB" dirty="0" smtClean="0"/>
              <a:t> </a:t>
            </a:r>
            <a:r>
              <a:rPr lang="en-GB" dirty="0" err="1" smtClean="0"/>
              <a:t>kot</a:t>
            </a:r>
            <a:r>
              <a:rPr lang="en-GB" dirty="0" smtClean="0"/>
              <a:t> </a:t>
            </a:r>
            <a:r>
              <a:rPr lang="en-GB" dirty="0" err="1" smtClean="0"/>
              <a:t>aktivnosti</a:t>
            </a:r>
            <a:r>
              <a:rPr lang="en-GB" dirty="0" smtClean="0"/>
              <a:t> z </a:t>
            </a:r>
            <a:r>
              <a:rPr lang="en-GB" dirty="0" err="1" smtClean="0"/>
              <a:t>nasprotujočimi</a:t>
            </a:r>
            <a:r>
              <a:rPr lang="en-GB" dirty="0" smtClean="0"/>
              <a:t> </a:t>
            </a:r>
            <a:r>
              <a:rPr lang="en-GB" dirty="0" err="1" smtClean="0"/>
              <a:t>si</a:t>
            </a:r>
            <a:r>
              <a:rPr lang="en-GB" dirty="0" smtClean="0"/>
              <a:t> </a:t>
            </a:r>
            <a:r>
              <a:rPr lang="en-GB" dirty="0" err="1" smtClean="0"/>
              <a:t>cilji</a:t>
            </a:r>
            <a:r>
              <a:rPr lang="en-GB" dirty="0" smtClean="0"/>
              <a:t>.</a:t>
            </a:r>
            <a:endParaRPr lang="sl-SI" dirty="0" smtClean="0"/>
          </a:p>
          <a:p>
            <a:pPr>
              <a:spcAft>
                <a:spcPts val="600"/>
              </a:spcAft>
            </a:pPr>
            <a:r>
              <a:rPr lang="sl-SI" dirty="0" smtClean="0"/>
              <a:t>V malih alpskih vodotokih smo p</a:t>
            </a:r>
            <a:r>
              <a:rPr lang="en-GB" dirty="0" err="1" smtClean="0"/>
              <a:t>reverjali</a:t>
            </a:r>
            <a:r>
              <a:rPr lang="en-GB" dirty="0" smtClean="0"/>
              <a:t> </a:t>
            </a:r>
            <a:r>
              <a:rPr lang="en-GB" dirty="0" err="1" smtClean="0"/>
              <a:t>povezanost</a:t>
            </a:r>
            <a:r>
              <a:rPr lang="en-GB" dirty="0" smtClean="0"/>
              <a:t> </a:t>
            </a:r>
            <a:r>
              <a:rPr lang="en-GB" dirty="0" err="1" smtClean="0"/>
              <a:t>metod</a:t>
            </a:r>
            <a:r>
              <a:rPr lang="en-GB" dirty="0" smtClean="0"/>
              <a:t> </a:t>
            </a:r>
            <a:r>
              <a:rPr lang="en-GB" dirty="0" err="1" smtClean="0"/>
              <a:t>vrednotenja</a:t>
            </a:r>
            <a:r>
              <a:rPr lang="en-GB" dirty="0" smtClean="0"/>
              <a:t> </a:t>
            </a:r>
            <a:r>
              <a:rPr lang="en-GB" dirty="0" err="1" smtClean="0"/>
              <a:t>ekološkega</a:t>
            </a:r>
            <a:r>
              <a:rPr lang="en-GB" dirty="0" smtClean="0"/>
              <a:t> </a:t>
            </a:r>
            <a:r>
              <a:rPr lang="en-GB" dirty="0" err="1" smtClean="0"/>
              <a:t>stanja</a:t>
            </a:r>
            <a:r>
              <a:rPr lang="en-GB" dirty="0" smtClean="0"/>
              <a:t> z </a:t>
            </a:r>
            <a:r>
              <a:rPr lang="en-GB" dirty="0" err="1" smtClean="0"/>
              <a:t>obremenitvami</a:t>
            </a:r>
            <a:r>
              <a:rPr lang="en-GB" dirty="0" smtClean="0"/>
              <a:t> </a:t>
            </a:r>
            <a:r>
              <a:rPr lang="sl-SI" sz="2600" i="1" dirty="0" smtClean="0"/>
              <a:t>(odvzemanje vode</a:t>
            </a:r>
            <a:r>
              <a:rPr lang="en-GB" sz="2600" i="1" dirty="0" smtClean="0"/>
              <a:t>, </a:t>
            </a:r>
            <a:r>
              <a:rPr lang="en-GB" sz="2600" i="1" dirty="0" err="1" smtClean="0"/>
              <a:t>hidromorfološk</a:t>
            </a:r>
            <a:r>
              <a:rPr lang="sl-SI" sz="2600" i="1" dirty="0" smtClean="0"/>
              <a:t>e</a:t>
            </a:r>
            <a:r>
              <a:rPr lang="en-GB" sz="2600" i="1" dirty="0" smtClean="0"/>
              <a:t> </a:t>
            </a:r>
            <a:r>
              <a:rPr lang="en-GB" sz="2600" i="1" dirty="0" err="1" smtClean="0"/>
              <a:t>obremenitv</a:t>
            </a:r>
            <a:r>
              <a:rPr lang="sl-SI" sz="2600" i="1" dirty="0" smtClean="0"/>
              <a:t>e</a:t>
            </a:r>
            <a:r>
              <a:rPr lang="en-GB" sz="2600" i="1" dirty="0" smtClean="0"/>
              <a:t>, </a:t>
            </a:r>
            <a:r>
              <a:rPr lang="en-GB" sz="2600" i="1" dirty="0" err="1" smtClean="0"/>
              <a:t>pokrovnost</a:t>
            </a:r>
            <a:r>
              <a:rPr lang="en-GB" sz="2600" i="1" dirty="0" smtClean="0"/>
              <a:t> </a:t>
            </a:r>
            <a:r>
              <a:rPr lang="en-GB" sz="2600" i="1" dirty="0" err="1" smtClean="0"/>
              <a:t>tal</a:t>
            </a:r>
            <a:r>
              <a:rPr lang="en-GB" sz="2600" i="1" dirty="0" smtClean="0"/>
              <a:t> (</a:t>
            </a:r>
            <a:r>
              <a:rPr lang="sl-SI" sz="2600" i="1" dirty="0" smtClean="0"/>
              <a:t>CLC</a:t>
            </a:r>
            <a:r>
              <a:rPr lang="en-GB" sz="2600" i="1" dirty="0" smtClean="0"/>
              <a:t>), </a:t>
            </a:r>
            <a:r>
              <a:rPr lang="en-GB" sz="2600" i="1" dirty="0" err="1" smtClean="0"/>
              <a:t>oddaljenost</a:t>
            </a:r>
            <a:r>
              <a:rPr lang="en-GB" sz="2600" i="1" dirty="0" smtClean="0"/>
              <a:t> od </a:t>
            </a:r>
            <a:r>
              <a:rPr lang="en-GB" sz="2600" i="1" dirty="0" err="1" smtClean="0"/>
              <a:t>dolvodne</a:t>
            </a:r>
            <a:r>
              <a:rPr lang="en-GB" sz="2600" i="1" dirty="0" smtClean="0"/>
              <a:t> </a:t>
            </a:r>
            <a:r>
              <a:rPr lang="en-GB" sz="2600" i="1" dirty="0" err="1" smtClean="0"/>
              <a:t>pregrade</a:t>
            </a:r>
            <a:r>
              <a:rPr lang="sl-SI" sz="2600" i="1" dirty="0" smtClean="0"/>
              <a:t>).</a:t>
            </a:r>
            <a:endParaRPr lang="sl-SI" i="1" dirty="0" smtClean="0"/>
          </a:p>
          <a:p>
            <a:pPr>
              <a:spcAft>
                <a:spcPts val="600"/>
              </a:spcAft>
            </a:pPr>
            <a:r>
              <a:rPr lang="sl-SI" dirty="0" smtClean="0"/>
              <a:t>U</a:t>
            </a:r>
            <a:r>
              <a:rPr lang="en-GB" dirty="0" err="1" smtClean="0"/>
              <a:t>gotovili</a:t>
            </a:r>
            <a:r>
              <a:rPr lang="sl-SI" dirty="0" smtClean="0"/>
              <a:t> smo</a:t>
            </a:r>
            <a:r>
              <a:rPr lang="en-GB" dirty="0" smtClean="0"/>
              <a:t>, </a:t>
            </a:r>
            <a:r>
              <a:rPr lang="en-GB" dirty="0" err="1" smtClean="0"/>
              <a:t>da</a:t>
            </a:r>
            <a:r>
              <a:rPr lang="en-GB" dirty="0" smtClean="0"/>
              <a:t> se </a:t>
            </a:r>
            <a:r>
              <a:rPr lang="en-GB" dirty="0" err="1" smtClean="0"/>
              <a:t>na</a:t>
            </a:r>
            <a:r>
              <a:rPr lang="en-GB" dirty="0" smtClean="0"/>
              <a:t> </a:t>
            </a:r>
            <a:r>
              <a:rPr lang="en-GB" dirty="0" err="1" smtClean="0"/>
              <a:t>odvzeme</a:t>
            </a:r>
            <a:r>
              <a:rPr lang="en-GB" dirty="0" smtClean="0"/>
              <a:t> </a:t>
            </a:r>
            <a:r>
              <a:rPr lang="en-GB" dirty="0" err="1" smtClean="0"/>
              <a:t>vode</a:t>
            </a:r>
            <a:r>
              <a:rPr lang="en-GB" dirty="0" smtClean="0"/>
              <a:t> </a:t>
            </a:r>
            <a:r>
              <a:rPr lang="en-GB" dirty="0" err="1" smtClean="0"/>
              <a:t>najbolje</a:t>
            </a:r>
            <a:r>
              <a:rPr lang="en-GB" dirty="0" smtClean="0"/>
              <a:t> in </a:t>
            </a:r>
            <a:r>
              <a:rPr lang="en-GB" dirty="0" err="1" smtClean="0"/>
              <a:t>podobno</a:t>
            </a:r>
            <a:r>
              <a:rPr lang="en-GB" dirty="0" smtClean="0"/>
              <a:t> </a:t>
            </a:r>
            <a:r>
              <a:rPr lang="en-GB" dirty="0" err="1" smtClean="0"/>
              <a:t>odzovejo</a:t>
            </a:r>
            <a:r>
              <a:rPr lang="en-GB" dirty="0" smtClean="0"/>
              <a:t> </a:t>
            </a:r>
            <a:r>
              <a:rPr lang="en-GB" dirty="0" err="1" smtClean="0"/>
              <a:t>metode</a:t>
            </a:r>
            <a:r>
              <a:rPr lang="en-GB" dirty="0" smtClean="0"/>
              <a:t> </a:t>
            </a:r>
            <a:r>
              <a:rPr lang="en-GB" dirty="0" err="1" smtClean="0"/>
              <a:t>vrednotenja</a:t>
            </a:r>
            <a:r>
              <a:rPr lang="en-GB" dirty="0" smtClean="0"/>
              <a:t> </a:t>
            </a:r>
            <a:r>
              <a:rPr lang="en-GB" dirty="0" err="1" smtClean="0"/>
              <a:t>ekološkega</a:t>
            </a:r>
            <a:r>
              <a:rPr lang="en-GB" dirty="0" smtClean="0"/>
              <a:t> </a:t>
            </a:r>
            <a:r>
              <a:rPr lang="en-GB" dirty="0" err="1" smtClean="0"/>
              <a:t>stanja</a:t>
            </a:r>
            <a:r>
              <a:rPr lang="en-GB" dirty="0" smtClean="0"/>
              <a:t> </a:t>
            </a:r>
            <a:r>
              <a:rPr lang="en-GB" dirty="0" err="1" smtClean="0"/>
              <a:t>na</a:t>
            </a:r>
            <a:r>
              <a:rPr lang="en-GB" dirty="0" smtClean="0"/>
              <a:t> </a:t>
            </a:r>
            <a:r>
              <a:rPr lang="en-GB" dirty="0" err="1" smtClean="0"/>
              <a:t>podlagi</a:t>
            </a:r>
            <a:r>
              <a:rPr lang="en-GB" dirty="0" smtClean="0"/>
              <a:t> </a:t>
            </a:r>
            <a:r>
              <a:rPr lang="en-GB" dirty="0" err="1" smtClean="0"/>
              <a:t>bentoških</a:t>
            </a:r>
            <a:r>
              <a:rPr lang="en-GB" dirty="0" smtClean="0"/>
              <a:t> </a:t>
            </a:r>
            <a:r>
              <a:rPr lang="en-GB" dirty="0" err="1" smtClean="0"/>
              <a:t>nevretenčarjev</a:t>
            </a:r>
            <a:r>
              <a:rPr lang="en-GB" dirty="0" smtClean="0"/>
              <a:t> in rib.</a:t>
            </a:r>
            <a:r>
              <a:rPr lang="sl-SI" dirty="0" smtClean="0"/>
              <a:t> </a:t>
            </a:r>
          </a:p>
          <a:p>
            <a:pPr>
              <a:spcAft>
                <a:spcPts val="600"/>
              </a:spcAft>
            </a:pPr>
            <a:r>
              <a:rPr lang="sl-SI" dirty="0" smtClean="0"/>
              <a:t>R</a:t>
            </a:r>
            <a:r>
              <a:rPr lang="en-GB" dirty="0" err="1" smtClean="0"/>
              <a:t>azvili</a:t>
            </a:r>
            <a:r>
              <a:rPr lang="en-GB" dirty="0" smtClean="0"/>
              <a:t> </a:t>
            </a:r>
            <a:r>
              <a:rPr lang="sl-SI" dirty="0" smtClean="0"/>
              <a:t>smo </a:t>
            </a:r>
            <a:r>
              <a:rPr lang="en-GB" dirty="0" smtClean="0"/>
              <a:t>model, s </a:t>
            </a:r>
            <a:r>
              <a:rPr lang="en-GB" dirty="0" err="1" smtClean="0"/>
              <a:t>pomočjo</a:t>
            </a:r>
            <a:r>
              <a:rPr lang="en-GB" dirty="0" smtClean="0"/>
              <a:t> </a:t>
            </a:r>
            <a:r>
              <a:rPr lang="en-GB" dirty="0" err="1" smtClean="0"/>
              <a:t>katerega</a:t>
            </a:r>
            <a:r>
              <a:rPr lang="en-GB" dirty="0" smtClean="0"/>
              <a:t> </a:t>
            </a:r>
            <a:r>
              <a:rPr lang="en-GB" dirty="0" err="1" smtClean="0"/>
              <a:t>lahko</a:t>
            </a:r>
            <a:r>
              <a:rPr lang="en-GB" dirty="0" smtClean="0"/>
              <a:t> </a:t>
            </a:r>
            <a:r>
              <a:rPr lang="en-GB" dirty="0" err="1" smtClean="0"/>
              <a:t>določimo</a:t>
            </a:r>
            <a:r>
              <a:rPr lang="en-GB" dirty="0" smtClean="0"/>
              <a:t> </a:t>
            </a:r>
            <a:r>
              <a:rPr lang="en-GB" dirty="0" err="1" smtClean="0"/>
              <a:t>količino</a:t>
            </a:r>
            <a:r>
              <a:rPr lang="en-GB" dirty="0" smtClean="0"/>
              <a:t> </a:t>
            </a:r>
            <a:r>
              <a:rPr lang="en-GB" dirty="0" err="1" smtClean="0"/>
              <a:t>vode</a:t>
            </a:r>
            <a:r>
              <a:rPr lang="en-GB" dirty="0" smtClean="0"/>
              <a:t>, </a:t>
            </a:r>
            <a:r>
              <a:rPr lang="en-GB" dirty="0" err="1" smtClean="0"/>
              <a:t>ki</a:t>
            </a:r>
            <a:r>
              <a:rPr lang="en-GB" dirty="0" smtClean="0"/>
              <a:t> </a:t>
            </a:r>
            <a:r>
              <a:rPr lang="en-GB" dirty="0" err="1" smtClean="0"/>
              <a:t>omogoča</a:t>
            </a:r>
            <a:r>
              <a:rPr lang="en-GB" dirty="0" smtClean="0"/>
              <a:t> </a:t>
            </a:r>
            <a:r>
              <a:rPr lang="en-GB" dirty="0" err="1" smtClean="0"/>
              <a:t>doseganje</a:t>
            </a:r>
            <a:r>
              <a:rPr lang="en-GB" dirty="0" smtClean="0"/>
              <a:t> </a:t>
            </a:r>
            <a:r>
              <a:rPr lang="en-GB" dirty="0" err="1" smtClean="0"/>
              <a:t>dobrega</a:t>
            </a:r>
            <a:r>
              <a:rPr lang="en-GB" dirty="0" smtClean="0"/>
              <a:t> </a:t>
            </a:r>
            <a:r>
              <a:rPr lang="en-GB" dirty="0" err="1" smtClean="0"/>
              <a:t>ekološkega</a:t>
            </a:r>
            <a:r>
              <a:rPr lang="en-GB" dirty="0" smtClean="0"/>
              <a:t> </a:t>
            </a:r>
            <a:r>
              <a:rPr lang="en-GB" dirty="0" err="1" smtClean="0"/>
              <a:t>stanja</a:t>
            </a:r>
            <a:r>
              <a:rPr lang="sl-SI" dirty="0" smtClean="0"/>
              <a:t>.</a:t>
            </a:r>
          </a:p>
          <a:p>
            <a:pPr>
              <a:spcAft>
                <a:spcPts val="600"/>
              </a:spcAft>
            </a:pPr>
            <a:r>
              <a:rPr lang="sl-SI" dirty="0" smtClean="0"/>
              <a:t>O</a:t>
            </a:r>
            <a:r>
              <a:rPr lang="en-GB" dirty="0" smtClean="0"/>
              <a:t>b </a:t>
            </a:r>
            <a:r>
              <a:rPr lang="en-GB" dirty="0" err="1" smtClean="0"/>
              <a:t>določitvi</a:t>
            </a:r>
            <a:r>
              <a:rPr lang="en-GB" dirty="0" smtClean="0"/>
              <a:t> </a:t>
            </a:r>
            <a:r>
              <a:rPr lang="en-GB" dirty="0" err="1" smtClean="0"/>
              <a:t>količine</a:t>
            </a:r>
            <a:r>
              <a:rPr lang="en-GB" dirty="0" smtClean="0"/>
              <a:t> </a:t>
            </a:r>
            <a:r>
              <a:rPr lang="en-GB" dirty="0" err="1" smtClean="0"/>
              <a:t>vode</a:t>
            </a:r>
            <a:r>
              <a:rPr lang="en-GB" dirty="0" smtClean="0"/>
              <a:t>, </a:t>
            </a:r>
            <a:r>
              <a:rPr lang="en-GB" dirty="0" err="1" smtClean="0"/>
              <a:t>ki</a:t>
            </a:r>
            <a:r>
              <a:rPr lang="en-GB" dirty="0" smtClean="0"/>
              <a:t> </a:t>
            </a:r>
            <a:r>
              <a:rPr lang="en-GB" dirty="0" err="1" smtClean="0"/>
              <a:t>bo</a:t>
            </a:r>
            <a:r>
              <a:rPr lang="en-GB" dirty="0" smtClean="0"/>
              <a:t> </a:t>
            </a:r>
            <a:r>
              <a:rPr lang="en-GB" dirty="0" err="1" smtClean="0"/>
              <a:t>zadostila</a:t>
            </a:r>
            <a:r>
              <a:rPr lang="en-GB" dirty="0" smtClean="0"/>
              <a:t> </a:t>
            </a:r>
            <a:r>
              <a:rPr lang="en-GB" dirty="0" err="1" smtClean="0"/>
              <a:t>ciljem</a:t>
            </a:r>
            <a:r>
              <a:rPr lang="en-GB" dirty="0" smtClean="0"/>
              <a:t> </a:t>
            </a:r>
            <a:r>
              <a:rPr lang="en-GB" dirty="0" err="1" smtClean="0"/>
              <a:t>doseganja</a:t>
            </a:r>
            <a:r>
              <a:rPr lang="en-GB" dirty="0" smtClean="0"/>
              <a:t> </a:t>
            </a:r>
            <a:r>
              <a:rPr lang="en-GB" dirty="0" err="1" smtClean="0"/>
              <a:t>dobrega</a:t>
            </a:r>
            <a:r>
              <a:rPr lang="en-GB" dirty="0" smtClean="0"/>
              <a:t> </a:t>
            </a:r>
            <a:r>
              <a:rPr lang="en-GB" dirty="0" err="1" smtClean="0"/>
              <a:t>ekološkega</a:t>
            </a:r>
            <a:r>
              <a:rPr lang="en-GB" dirty="0" smtClean="0"/>
              <a:t> </a:t>
            </a:r>
            <a:r>
              <a:rPr lang="en-GB" dirty="0" err="1" smtClean="0"/>
              <a:t>stanja</a:t>
            </a:r>
            <a:r>
              <a:rPr lang="en-GB" dirty="0" smtClean="0"/>
              <a:t>, </a:t>
            </a:r>
            <a:r>
              <a:rPr lang="sl-SI" dirty="0" smtClean="0"/>
              <a:t>je </a:t>
            </a:r>
            <a:r>
              <a:rPr lang="en-GB" dirty="0" err="1" smtClean="0"/>
              <a:t>treba</a:t>
            </a:r>
            <a:r>
              <a:rPr lang="en-GB" dirty="0" smtClean="0"/>
              <a:t> </a:t>
            </a:r>
            <a:r>
              <a:rPr lang="en-GB" dirty="0" err="1" smtClean="0"/>
              <a:t>upoštevati</a:t>
            </a:r>
            <a:r>
              <a:rPr lang="en-GB" dirty="0" smtClean="0"/>
              <a:t> </a:t>
            </a:r>
            <a:r>
              <a:rPr lang="en-GB" dirty="0" err="1" smtClean="0"/>
              <a:t>tudi</a:t>
            </a:r>
            <a:r>
              <a:rPr lang="en-GB" dirty="0" smtClean="0"/>
              <a:t> </a:t>
            </a:r>
            <a:r>
              <a:rPr lang="en-GB" dirty="0" err="1" smtClean="0"/>
              <a:t>rabo</a:t>
            </a:r>
            <a:r>
              <a:rPr lang="en-GB" dirty="0" smtClean="0"/>
              <a:t> </a:t>
            </a:r>
            <a:r>
              <a:rPr lang="en-GB" dirty="0" err="1" smtClean="0"/>
              <a:t>zemljišč</a:t>
            </a:r>
            <a:r>
              <a:rPr lang="en-GB" dirty="0" smtClean="0"/>
              <a:t> in </a:t>
            </a:r>
            <a:r>
              <a:rPr lang="en-GB" dirty="0" err="1" smtClean="0"/>
              <a:t>hidromorfološko</a:t>
            </a:r>
            <a:r>
              <a:rPr lang="en-GB" dirty="0" smtClean="0"/>
              <a:t> </a:t>
            </a:r>
            <a:r>
              <a:rPr lang="en-GB" dirty="0" err="1" smtClean="0"/>
              <a:t>stanje</a:t>
            </a:r>
            <a:r>
              <a:rPr lang="en-GB" dirty="0" smtClean="0"/>
              <a:t> </a:t>
            </a:r>
            <a:r>
              <a:rPr lang="en-GB" dirty="0" err="1" smtClean="0"/>
              <a:t>vodotoka</a:t>
            </a:r>
            <a:r>
              <a:rPr lang="en-GB" dirty="0" smtClean="0"/>
              <a:t> </a:t>
            </a:r>
            <a:r>
              <a:rPr lang="en-GB" dirty="0" err="1" smtClean="0"/>
              <a:t>ter</a:t>
            </a:r>
            <a:r>
              <a:rPr lang="en-GB" dirty="0" smtClean="0"/>
              <a:t> </a:t>
            </a:r>
            <a:r>
              <a:rPr lang="en-GB" dirty="0" err="1" smtClean="0"/>
              <a:t>zagotoviti</a:t>
            </a:r>
            <a:r>
              <a:rPr lang="en-GB" dirty="0" smtClean="0"/>
              <a:t> </a:t>
            </a:r>
            <a:r>
              <a:rPr lang="en-GB" dirty="0" err="1" smtClean="0"/>
              <a:t>prehodnost</a:t>
            </a:r>
            <a:r>
              <a:rPr lang="en-GB" dirty="0" smtClean="0"/>
              <a:t> </a:t>
            </a:r>
            <a:r>
              <a:rPr lang="en-GB" dirty="0" err="1" smtClean="0"/>
              <a:t>pregrad</a:t>
            </a:r>
            <a:r>
              <a:rPr lang="en-GB" dirty="0" smtClean="0"/>
              <a:t> </a:t>
            </a:r>
            <a:r>
              <a:rPr lang="en-GB" dirty="0" err="1" smtClean="0"/>
              <a:t>za</a:t>
            </a:r>
            <a:r>
              <a:rPr lang="en-GB" dirty="0" smtClean="0"/>
              <a:t> </a:t>
            </a:r>
            <a:r>
              <a:rPr lang="en-GB" dirty="0" err="1" smtClean="0"/>
              <a:t>vodne</a:t>
            </a:r>
            <a:r>
              <a:rPr lang="en-GB" dirty="0" smtClean="0"/>
              <a:t> </a:t>
            </a:r>
            <a:r>
              <a:rPr lang="en-GB" dirty="0" err="1" smtClean="0"/>
              <a:t>organizme</a:t>
            </a:r>
            <a:r>
              <a:rPr lang="en-GB" dirty="0" smtClean="0"/>
              <a:t>.</a:t>
            </a:r>
            <a:endParaRPr lang="en-US" dirty="0"/>
          </a:p>
        </p:txBody>
      </p:sp>
      <p:sp>
        <p:nvSpPr>
          <p:cNvPr id="8" name="Rectangle 7"/>
          <p:cNvSpPr/>
          <p:nvPr/>
        </p:nvSpPr>
        <p:spPr>
          <a:xfrm>
            <a:off x="457200" y="1673621"/>
            <a:ext cx="4030912" cy="523220"/>
          </a:xfrm>
          <a:prstGeom prst="rect">
            <a:avLst/>
          </a:prstGeom>
        </p:spPr>
        <p:txBody>
          <a:bodyPr wrap="none">
            <a:spAutoFit/>
          </a:bodyPr>
          <a:lstStyle/>
          <a:p>
            <a:pPr>
              <a:spcBef>
                <a:spcPct val="0"/>
              </a:spcBef>
            </a:pPr>
            <a:r>
              <a:rPr lang="sl-SI" sz="2800" b="1" dirty="0">
                <a:solidFill>
                  <a:srgbClr val="FBC56F"/>
                </a:solidFill>
              </a:rPr>
              <a:t>POVZETKI / UGOTOVITVE:</a:t>
            </a:r>
          </a:p>
        </p:txBody>
      </p:sp>
      <p:pic>
        <p:nvPicPr>
          <p:cNvPr id="9" name="Picture 8" descr="LOGO.png"/>
          <p:cNvPicPr>
            <a:picLocks noChangeAspect="1"/>
          </p:cNvPicPr>
          <p:nvPr/>
        </p:nvPicPr>
        <p:blipFill>
          <a:blip r:embed="rId3" cstate="print"/>
          <a:srcRect r="72981" b="23077"/>
          <a:stretch>
            <a:fillRect/>
          </a:stretch>
        </p:blipFill>
        <p:spPr>
          <a:xfrm>
            <a:off x="8172400" y="5877272"/>
            <a:ext cx="720080" cy="757979"/>
          </a:xfrm>
          <a:prstGeom prst="rect">
            <a:avLst/>
          </a:prstGeom>
        </p:spPr>
      </p:pic>
      <p:grpSp>
        <p:nvGrpSpPr>
          <p:cNvPr id="11" name="Group 10"/>
          <p:cNvGrpSpPr/>
          <p:nvPr/>
        </p:nvGrpSpPr>
        <p:grpSpPr>
          <a:xfrm>
            <a:off x="6372200" y="908720"/>
            <a:ext cx="2637293" cy="1557172"/>
            <a:chOff x="0" y="2303875"/>
            <a:chExt cx="8217405" cy="4410490"/>
          </a:xfrm>
        </p:grpSpPr>
        <p:sp>
          <p:nvSpPr>
            <p:cNvPr id="12" name="Rectangle 11"/>
            <p:cNvSpPr>
              <a:spLocks noChangeArrowheads="1"/>
            </p:cNvSpPr>
            <p:nvPr/>
          </p:nvSpPr>
          <p:spPr bwMode="auto">
            <a:xfrm>
              <a:off x="1008062" y="3519010"/>
              <a:ext cx="358775" cy="433387"/>
            </a:xfrm>
            <a:prstGeom prst="rect">
              <a:avLst/>
            </a:prstGeom>
            <a:solidFill>
              <a:srgbClr val="003399"/>
            </a:solidFill>
            <a:ln w="9525">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13" name="Rectangle 12"/>
            <p:cNvSpPr>
              <a:spLocks noChangeArrowheads="1"/>
            </p:cNvSpPr>
            <p:nvPr/>
          </p:nvSpPr>
          <p:spPr bwMode="auto">
            <a:xfrm>
              <a:off x="1008062" y="3952397"/>
              <a:ext cx="358775" cy="433388"/>
            </a:xfrm>
            <a:prstGeom prst="rect">
              <a:avLst/>
            </a:prstGeom>
            <a:solidFill>
              <a:srgbClr val="33CC33"/>
            </a:solidFill>
            <a:ln w="9525">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14" name="Rectangle 13"/>
            <p:cNvSpPr>
              <a:spLocks noChangeArrowheads="1"/>
            </p:cNvSpPr>
            <p:nvPr/>
          </p:nvSpPr>
          <p:spPr bwMode="auto">
            <a:xfrm>
              <a:off x="1008062" y="4384197"/>
              <a:ext cx="358775" cy="433388"/>
            </a:xfrm>
            <a:prstGeom prst="rect">
              <a:avLst/>
            </a:prstGeom>
            <a:solidFill>
              <a:srgbClr val="FFFF00"/>
            </a:solidFill>
            <a:ln w="9525">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15" name="Rectangle 14"/>
            <p:cNvSpPr>
              <a:spLocks noChangeArrowheads="1"/>
            </p:cNvSpPr>
            <p:nvPr/>
          </p:nvSpPr>
          <p:spPr bwMode="auto">
            <a:xfrm>
              <a:off x="1008062" y="4815997"/>
              <a:ext cx="358775" cy="433388"/>
            </a:xfrm>
            <a:prstGeom prst="rect">
              <a:avLst/>
            </a:prstGeom>
            <a:solidFill>
              <a:srgbClr val="FF9900"/>
            </a:solidFill>
            <a:ln w="9525">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16" name="Rectangle 15"/>
            <p:cNvSpPr>
              <a:spLocks noChangeArrowheads="1"/>
            </p:cNvSpPr>
            <p:nvPr/>
          </p:nvSpPr>
          <p:spPr bwMode="auto">
            <a:xfrm>
              <a:off x="1008062" y="5247797"/>
              <a:ext cx="358775" cy="433388"/>
            </a:xfrm>
            <a:prstGeom prst="rect">
              <a:avLst/>
            </a:prstGeom>
            <a:solidFill>
              <a:srgbClr val="FF0000"/>
            </a:solidFill>
            <a:ln w="9525">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17" name="Text Box 9"/>
            <p:cNvSpPr txBox="1">
              <a:spLocks noChangeArrowheads="1"/>
            </p:cNvSpPr>
            <p:nvPr/>
          </p:nvSpPr>
          <p:spPr bwMode="auto">
            <a:xfrm>
              <a:off x="1368425" y="3557109"/>
              <a:ext cx="3652136" cy="697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sl-SI" altLang="sl-SI" sz="1000" dirty="0" smtClean="0">
                  <a:effectLst/>
                  <a:latin typeface="Tahoma" panose="020B0604030504040204" pitchFamily="34" charset="0"/>
                  <a:ea typeface="Tahoma" panose="020B0604030504040204" pitchFamily="34" charset="0"/>
                  <a:cs typeface="Tahoma" panose="020B0604030504040204" pitchFamily="34" charset="0"/>
                </a:rPr>
                <a:t>Zelo </a:t>
              </a:r>
              <a:r>
                <a:rPr lang="sl-SI" altLang="sl-SI" sz="1000" dirty="0">
                  <a:effectLst/>
                  <a:latin typeface="Tahoma" panose="020B0604030504040204" pitchFamily="34" charset="0"/>
                  <a:ea typeface="Tahoma" panose="020B0604030504040204" pitchFamily="34" charset="0"/>
                  <a:cs typeface="Tahoma" panose="020B0604030504040204" pitchFamily="34" charset="0"/>
                </a:rPr>
                <a:t>dobro</a:t>
              </a:r>
              <a:r>
                <a:rPr lang="sl-SI" altLang="sl-SI" sz="1000" b="0" dirty="0">
                  <a:effectLst/>
                  <a:latin typeface="Tahoma" panose="020B0604030504040204" pitchFamily="34" charset="0"/>
                  <a:ea typeface="Tahoma" panose="020B0604030504040204" pitchFamily="34" charset="0"/>
                  <a:cs typeface="Tahoma" panose="020B0604030504040204" pitchFamily="34" charset="0"/>
                </a:rPr>
                <a:t> stanje</a:t>
              </a:r>
              <a:endParaRPr lang="en-US" altLang="sl-SI" sz="10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18" name="Text Box 10"/>
            <p:cNvSpPr txBox="1">
              <a:spLocks noChangeArrowheads="1"/>
            </p:cNvSpPr>
            <p:nvPr/>
          </p:nvSpPr>
          <p:spPr bwMode="auto">
            <a:xfrm>
              <a:off x="1376361" y="3977798"/>
              <a:ext cx="2837999" cy="697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sl-SI" altLang="sl-SI" sz="1000" dirty="0">
                  <a:effectLst/>
                  <a:latin typeface="Tahoma" panose="020B0604030504040204" pitchFamily="34" charset="0"/>
                  <a:ea typeface="Tahoma" panose="020B0604030504040204" pitchFamily="34" charset="0"/>
                  <a:cs typeface="Tahoma" panose="020B0604030504040204" pitchFamily="34" charset="0"/>
                </a:rPr>
                <a:t>Dobro</a:t>
              </a:r>
              <a:r>
                <a:rPr lang="sl-SI" altLang="sl-SI" sz="1000" b="0" dirty="0">
                  <a:effectLst/>
                  <a:latin typeface="Tahoma" panose="020B0604030504040204" pitchFamily="34" charset="0"/>
                  <a:ea typeface="Tahoma" panose="020B0604030504040204" pitchFamily="34" charset="0"/>
                  <a:cs typeface="Tahoma" panose="020B0604030504040204" pitchFamily="34" charset="0"/>
                </a:rPr>
                <a:t> stanje</a:t>
              </a:r>
              <a:endParaRPr lang="en-US" altLang="sl-SI" sz="10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19" name="Text Box 11"/>
            <p:cNvSpPr txBox="1">
              <a:spLocks noChangeArrowheads="1"/>
            </p:cNvSpPr>
            <p:nvPr/>
          </p:nvSpPr>
          <p:spPr bwMode="auto">
            <a:xfrm>
              <a:off x="1366839" y="4409596"/>
              <a:ext cx="3127692" cy="697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sl-SI" altLang="sl-SI" sz="1000" dirty="0" smtClean="0">
                  <a:effectLst/>
                  <a:latin typeface="Tahoma" panose="020B0604030504040204" pitchFamily="34" charset="0"/>
                  <a:ea typeface="Tahoma" panose="020B0604030504040204" pitchFamily="34" charset="0"/>
                  <a:cs typeface="Tahoma" panose="020B0604030504040204" pitchFamily="34" charset="0"/>
                </a:rPr>
                <a:t>Zmerno</a:t>
              </a:r>
              <a:r>
                <a:rPr lang="sl-SI" altLang="sl-SI" sz="1000" b="0" dirty="0" smtClean="0">
                  <a:effectLst/>
                  <a:latin typeface="Tahoma" panose="020B0604030504040204" pitchFamily="34" charset="0"/>
                  <a:ea typeface="Tahoma" panose="020B0604030504040204" pitchFamily="34" charset="0"/>
                  <a:cs typeface="Tahoma" panose="020B0604030504040204" pitchFamily="34" charset="0"/>
                </a:rPr>
                <a:t> </a:t>
              </a:r>
              <a:r>
                <a:rPr lang="sl-SI" altLang="sl-SI" sz="1000" b="0" dirty="0">
                  <a:effectLst/>
                  <a:latin typeface="Tahoma" panose="020B0604030504040204" pitchFamily="34" charset="0"/>
                  <a:ea typeface="Tahoma" panose="020B0604030504040204" pitchFamily="34" charset="0"/>
                  <a:cs typeface="Tahoma" panose="020B0604030504040204" pitchFamily="34" charset="0"/>
                </a:rPr>
                <a:t>stanje</a:t>
              </a:r>
              <a:endParaRPr lang="en-US" altLang="sl-SI" sz="10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20" name="Text Box 12"/>
            <p:cNvSpPr txBox="1">
              <a:spLocks noChangeArrowheads="1"/>
            </p:cNvSpPr>
            <p:nvPr/>
          </p:nvSpPr>
          <p:spPr bwMode="auto">
            <a:xfrm>
              <a:off x="1366839" y="4841397"/>
              <a:ext cx="2733107" cy="697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sl-SI" altLang="sl-SI" sz="1000" dirty="0" smtClean="0">
                  <a:effectLst/>
                  <a:latin typeface="Tahoma" panose="020B0604030504040204" pitchFamily="34" charset="0"/>
                  <a:ea typeface="Tahoma" panose="020B0604030504040204" pitchFamily="34" charset="0"/>
                  <a:cs typeface="Tahoma" panose="020B0604030504040204" pitchFamily="34" charset="0"/>
                </a:rPr>
                <a:t>Slabo</a:t>
              </a:r>
              <a:r>
                <a:rPr lang="sl-SI" altLang="sl-SI" sz="1000" b="0" dirty="0" smtClean="0">
                  <a:effectLst/>
                  <a:latin typeface="Tahoma" panose="020B0604030504040204" pitchFamily="34" charset="0"/>
                  <a:ea typeface="Tahoma" panose="020B0604030504040204" pitchFamily="34" charset="0"/>
                  <a:cs typeface="Tahoma" panose="020B0604030504040204" pitchFamily="34" charset="0"/>
                </a:rPr>
                <a:t> </a:t>
              </a:r>
              <a:r>
                <a:rPr lang="sl-SI" altLang="sl-SI" sz="1000" b="0" dirty="0">
                  <a:effectLst/>
                  <a:latin typeface="Tahoma" panose="020B0604030504040204" pitchFamily="34" charset="0"/>
                  <a:ea typeface="Tahoma" panose="020B0604030504040204" pitchFamily="34" charset="0"/>
                  <a:cs typeface="Tahoma" panose="020B0604030504040204" pitchFamily="34" charset="0"/>
                </a:rPr>
                <a:t>stanje</a:t>
              </a:r>
              <a:endParaRPr lang="en-US" altLang="sl-SI" sz="10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21" name="Text Box 13"/>
            <p:cNvSpPr txBox="1">
              <a:spLocks noChangeArrowheads="1"/>
            </p:cNvSpPr>
            <p:nvPr/>
          </p:nvSpPr>
          <p:spPr bwMode="auto">
            <a:xfrm>
              <a:off x="1366839" y="5273198"/>
              <a:ext cx="3552242" cy="697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sl-SI" altLang="sl-SI" sz="1000" dirty="0" smtClean="0">
                  <a:effectLst/>
                  <a:latin typeface="Tahoma" panose="020B0604030504040204" pitchFamily="34" charset="0"/>
                  <a:ea typeface="Tahoma" panose="020B0604030504040204" pitchFamily="34" charset="0"/>
                  <a:cs typeface="Tahoma" panose="020B0604030504040204" pitchFamily="34" charset="0"/>
                </a:rPr>
                <a:t>Zelo slabo </a:t>
              </a:r>
              <a:r>
                <a:rPr lang="sl-SI" altLang="sl-SI" sz="1000" b="0" dirty="0" smtClean="0">
                  <a:effectLst/>
                  <a:latin typeface="Tahoma" panose="020B0604030504040204" pitchFamily="34" charset="0"/>
                  <a:ea typeface="Tahoma" panose="020B0604030504040204" pitchFamily="34" charset="0"/>
                  <a:cs typeface="Tahoma" panose="020B0604030504040204" pitchFamily="34" charset="0"/>
                </a:rPr>
                <a:t>stanje</a:t>
              </a:r>
              <a:endParaRPr lang="en-US" altLang="sl-SI" sz="1000" b="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p:cNvGrpSpPr>
              <a:grpSpLocks/>
            </p:cNvGrpSpPr>
            <p:nvPr/>
          </p:nvGrpSpPr>
          <p:grpSpPr bwMode="auto">
            <a:xfrm>
              <a:off x="73025" y="5393847"/>
              <a:ext cx="676275" cy="211138"/>
              <a:chOff x="2490" y="3689"/>
              <a:chExt cx="426" cy="133"/>
            </a:xfrm>
          </p:grpSpPr>
          <p:sp>
            <p:nvSpPr>
              <p:cNvPr id="69" name="Line 15"/>
              <p:cNvSpPr>
                <a:spLocks noChangeShapeType="1"/>
              </p:cNvSpPr>
              <p:nvPr/>
            </p:nvSpPr>
            <p:spPr bwMode="auto">
              <a:xfrm>
                <a:off x="2565" y="3746"/>
                <a:ext cx="316" cy="15"/>
              </a:xfrm>
              <a:prstGeom prst="line">
                <a:avLst/>
              </a:prstGeom>
              <a:noFill/>
              <a:ln w="25400">
                <a:solidFill>
                  <a:schemeClr val="tx1"/>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sp>
            <p:nvSpPr>
              <p:cNvPr id="70" name="Arc 16"/>
              <p:cNvSpPr>
                <a:spLocks/>
              </p:cNvSpPr>
              <p:nvPr/>
            </p:nvSpPr>
            <p:spPr bwMode="auto">
              <a:xfrm rot="240000">
                <a:off x="2881" y="3689"/>
                <a:ext cx="35" cy="133"/>
              </a:xfrm>
              <a:custGeom>
                <a:avLst/>
                <a:gdLst>
                  <a:gd name="G0" fmla="+- 21600 0 0"/>
                  <a:gd name="G1" fmla="+- 20880 0 0"/>
                  <a:gd name="G2" fmla="+- 21600 0 0"/>
                  <a:gd name="T0" fmla="*/ 17897 w 21600"/>
                  <a:gd name="T1" fmla="*/ 42160 h 42160"/>
                  <a:gd name="T2" fmla="*/ 16068 w 21600"/>
                  <a:gd name="T3" fmla="*/ 0 h 42160"/>
                  <a:gd name="T4" fmla="*/ 21600 w 21600"/>
                  <a:gd name="T5" fmla="*/ 20880 h 42160"/>
                </a:gdLst>
                <a:ahLst/>
                <a:cxnLst>
                  <a:cxn ang="0">
                    <a:pos x="T0" y="T1"/>
                  </a:cxn>
                  <a:cxn ang="0">
                    <a:pos x="T2" y="T3"/>
                  </a:cxn>
                  <a:cxn ang="0">
                    <a:pos x="T4" y="T5"/>
                  </a:cxn>
                </a:cxnLst>
                <a:rect l="0" t="0" r="r" b="b"/>
                <a:pathLst>
                  <a:path w="21600" h="42160" fill="none" extrusionOk="0">
                    <a:moveTo>
                      <a:pt x="17896" y="42160"/>
                    </a:moveTo>
                    <a:cubicBezTo>
                      <a:pt x="7551" y="40360"/>
                      <a:pt x="0" y="31380"/>
                      <a:pt x="0" y="20880"/>
                    </a:cubicBezTo>
                    <a:cubicBezTo>
                      <a:pt x="-1" y="11081"/>
                      <a:pt x="6596" y="2509"/>
                      <a:pt x="16068" y="0"/>
                    </a:cubicBezTo>
                  </a:path>
                  <a:path w="21600" h="42160" stroke="0" extrusionOk="0">
                    <a:moveTo>
                      <a:pt x="17896" y="42160"/>
                    </a:moveTo>
                    <a:cubicBezTo>
                      <a:pt x="7551" y="40360"/>
                      <a:pt x="0" y="31380"/>
                      <a:pt x="0" y="20880"/>
                    </a:cubicBezTo>
                    <a:cubicBezTo>
                      <a:pt x="-1" y="11081"/>
                      <a:pt x="6596" y="2509"/>
                      <a:pt x="16068" y="0"/>
                    </a:cubicBezTo>
                    <a:lnTo>
                      <a:pt x="21600" y="20880"/>
                    </a:lnTo>
                    <a:close/>
                  </a:path>
                </a:pathLst>
              </a:custGeom>
              <a:noFill/>
              <a:ln w="25400" cap="rnd">
                <a:solidFill>
                  <a:schemeClr val="tx1"/>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sp>
            <p:nvSpPr>
              <p:cNvPr id="71" name="Arc 17"/>
              <p:cNvSpPr>
                <a:spLocks/>
              </p:cNvSpPr>
              <p:nvPr/>
            </p:nvSpPr>
            <p:spPr bwMode="auto">
              <a:xfrm rot="240000">
                <a:off x="2760" y="3708"/>
                <a:ext cx="50" cy="93"/>
              </a:xfrm>
              <a:custGeom>
                <a:avLst/>
                <a:gdLst>
                  <a:gd name="G0" fmla="+- 21600 0 0"/>
                  <a:gd name="G1" fmla="+- 18011 0 0"/>
                  <a:gd name="G2" fmla="+- 21600 0 0"/>
                  <a:gd name="T0" fmla="*/ 10289 w 21600"/>
                  <a:gd name="T1" fmla="*/ 36413 h 36413"/>
                  <a:gd name="T2" fmla="*/ 9677 w 21600"/>
                  <a:gd name="T3" fmla="*/ 0 h 36413"/>
                  <a:gd name="T4" fmla="*/ 21600 w 21600"/>
                  <a:gd name="T5" fmla="*/ 18011 h 36413"/>
                </a:gdLst>
                <a:ahLst/>
                <a:cxnLst>
                  <a:cxn ang="0">
                    <a:pos x="T0" y="T1"/>
                  </a:cxn>
                  <a:cxn ang="0">
                    <a:pos x="T2" y="T3"/>
                  </a:cxn>
                  <a:cxn ang="0">
                    <a:pos x="T4" y="T5"/>
                  </a:cxn>
                </a:cxnLst>
                <a:rect l="0" t="0" r="r" b="b"/>
                <a:pathLst>
                  <a:path w="21600" h="36413" fill="none" extrusionOk="0">
                    <a:moveTo>
                      <a:pt x="10289" y="36412"/>
                    </a:moveTo>
                    <a:cubicBezTo>
                      <a:pt x="3895" y="32482"/>
                      <a:pt x="0" y="25515"/>
                      <a:pt x="0" y="18011"/>
                    </a:cubicBezTo>
                    <a:cubicBezTo>
                      <a:pt x="-1" y="10764"/>
                      <a:pt x="3634" y="4000"/>
                      <a:pt x="9676" y="-1"/>
                    </a:cubicBezTo>
                  </a:path>
                  <a:path w="21600" h="36413" stroke="0" extrusionOk="0">
                    <a:moveTo>
                      <a:pt x="10289" y="36412"/>
                    </a:moveTo>
                    <a:cubicBezTo>
                      <a:pt x="3895" y="32482"/>
                      <a:pt x="0" y="25515"/>
                      <a:pt x="0" y="18011"/>
                    </a:cubicBezTo>
                    <a:cubicBezTo>
                      <a:pt x="-1" y="10764"/>
                      <a:pt x="3634" y="4000"/>
                      <a:pt x="9676" y="-1"/>
                    </a:cubicBezTo>
                    <a:lnTo>
                      <a:pt x="21600" y="18011"/>
                    </a:lnTo>
                    <a:close/>
                  </a:path>
                </a:pathLst>
              </a:custGeom>
              <a:noFill/>
              <a:ln w="25400" cap="rnd">
                <a:solidFill>
                  <a:schemeClr val="tx1"/>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sp>
            <p:nvSpPr>
              <p:cNvPr id="72" name="Arc 18"/>
              <p:cNvSpPr>
                <a:spLocks/>
              </p:cNvSpPr>
              <p:nvPr/>
            </p:nvSpPr>
            <p:spPr bwMode="auto">
              <a:xfrm rot="240000">
                <a:off x="2673" y="3706"/>
                <a:ext cx="51" cy="95"/>
              </a:xfrm>
              <a:custGeom>
                <a:avLst/>
                <a:gdLst>
                  <a:gd name="G0" fmla="+- 21600 0 0"/>
                  <a:gd name="G1" fmla="+- 18136 0 0"/>
                  <a:gd name="G2" fmla="+- 21600 0 0"/>
                  <a:gd name="T0" fmla="*/ 10478 w 21600"/>
                  <a:gd name="T1" fmla="*/ 36652 h 36652"/>
                  <a:gd name="T2" fmla="*/ 9868 w 21600"/>
                  <a:gd name="T3" fmla="*/ 0 h 36652"/>
                  <a:gd name="T4" fmla="*/ 21600 w 21600"/>
                  <a:gd name="T5" fmla="*/ 18136 h 36652"/>
                </a:gdLst>
                <a:ahLst/>
                <a:cxnLst>
                  <a:cxn ang="0">
                    <a:pos x="T0" y="T1"/>
                  </a:cxn>
                  <a:cxn ang="0">
                    <a:pos x="T2" y="T3"/>
                  </a:cxn>
                  <a:cxn ang="0">
                    <a:pos x="T4" y="T5"/>
                  </a:cxn>
                </a:cxnLst>
                <a:rect l="0" t="0" r="r" b="b"/>
                <a:pathLst>
                  <a:path w="21600" h="36652" fill="none" extrusionOk="0">
                    <a:moveTo>
                      <a:pt x="10477" y="36652"/>
                    </a:moveTo>
                    <a:cubicBezTo>
                      <a:pt x="3976" y="32747"/>
                      <a:pt x="0" y="25719"/>
                      <a:pt x="0" y="18136"/>
                    </a:cubicBezTo>
                    <a:cubicBezTo>
                      <a:pt x="-1" y="10808"/>
                      <a:pt x="3715" y="3980"/>
                      <a:pt x="9867" y="-1"/>
                    </a:cubicBezTo>
                  </a:path>
                  <a:path w="21600" h="36652" stroke="0" extrusionOk="0">
                    <a:moveTo>
                      <a:pt x="10477" y="36652"/>
                    </a:moveTo>
                    <a:cubicBezTo>
                      <a:pt x="3976" y="32747"/>
                      <a:pt x="0" y="25719"/>
                      <a:pt x="0" y="18136"/>
                    </a:cubicBezTo>
                    <a:cubicBezTo>
                      <a:pt x="-1" y="10808"/>
                      <a:pt x="3715" y="3980"/>
                      <a:pt x="9867" y="-1"/>
                    </a:cubicBezTo>
                    <a:lnTo>
                      <a:pt x="21600" y="18136"/>
                    </a:lnTo>
                    <a:close/>
                  </a:path>
                </a:pathLst>
              </a:custGeom>
              <a:noFill/>
              <a:ln w="25400" cap="rnd">
                <a:solidFill>
                  <a:schemeClr val="tx1"/>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sp>
            <p:nvSpPr>
              <p:cNvPr id="73" name="Arc 19"/>
              <p:cNvSpPr>
                <a:spLocks/>
              </p:cNvSpPr>
              <p:nvPr/>
            </p:nvSpPr>
            <p:spPr bwMode="auto">
              <a:xfrm rot="240000">
                <a:off x="2721" y="3707"/>
                <a:ext cx="50" cy="94"/>
              </a:xfrm>
              <a:custGeom>
                <a:avLst/>
                <a:gdLst>
                  <a:gd name="G0" fmla="+- 21600 0 0"/>
                  <a:gd name="G1" fmla="+- 18028 0 0"/>
                  <a:gd name="G2" fmla="+- 21600 0 0"/>
                  <a:gd name="T0" fmla="*/ 10314 w 21600"/>
                  <a:gd name="T1" fmla="*/ 36445 h 36445"/>
                  <a:gd name="T2" fmla="*/ 9703 w 21600"/>
                  <a:gd name="T3" fmla="*/ 0 h 36445"/>
                  <a:gd name="T4" fmla="*/ 21600 w 21600"/>
                  <a:gd name="T5" fmla="*/ 18028 h 36445"/>
                </a:gdLst>
                <a:ahLst/>
                <a:cxnLst>
                  <a:cxn ang="0">
                    <a:pos x="T0" y="T1"/>
                  </a:cxn>
                  <a:cxn ang="0">
                    <a:pos x="T2" y="T3"/>
                  </a:cxn>
                  <a:cxn ang="0">
                    <a:pos x="T4" y="T5"/>
                  </a:cxn>
                </a:cxnLst>
                <a:rect l="0" t="0" r="r" b="b"/>
                <a:pathLst>
                  <a:path w="21600" h="36445" fill="none" extrusionOk="0">
                    <a:moveTo>
                      <a:pt x="10313" y="36445"/>
                    </a:moveTo>
                    <a:cubicBezTo>
                      <a:pt x="3906" y="32518"/>
                      <a:pt x="0" y="25543"/>
                      <a:pt x="0" y="18028"/>
                    </a:cubicBezTo>
                    <a:cubicBezTo>
                      <a:pt x="-1" y="10770"/>
                      <a:pt x="3645" y="3997"/>
                      <a:pt x="9702" y="-1"/>
                    </a:cubicBezTo>
                  </a:path>
                  <a:path w="21600" h="36445" stroke="0" extrusionOk="0">
                    <a:moveTo>
                      <a:pt x="10313" y="36445"/>
                    </a:moveTo>
                    <a:cubicBezTo>
                      <a:pt x="3906" y="32518"/>
                      <a:pt x="0" y="25543"/>
                      <a:pt x="0" y="18028"/>
                    </a:cubicBezTo>
                    <a:cubicBezTo>
                      <a:pt x="-1" y="10770"/>
                      <a:pt x="3645" y="3997"/>
                      <a:pt x="9702" y="-1"/>
                    </a:cubicBezTo>
                    <a:lnTo>
                      <a:pt x="21600" y="18028"/>
                    </a:lnTo>
                    <a:close/>
                  </a:path>
                </a:pathLst>
              </a:custGeom>
              <a:noFill/>
              <a:ln w="25400" cap="rnd">
                <a:solidFill>
                  <a:schemeClr val="tx1"/>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sp>
            <p:nvSpPr>
              <p:cNvPr id="74" name="Arc 20"/>
              <p:cNvSpPr>
                <a:spLocks/>
              </p:cNvSpPr>
              <p:nvPr/>
            </p:nvSpPr>
            <p:spPr bwMode="auto">
              <a:xfrm rot="240000">
                <a:off x="2639" y="3706"/>
                <a:ext cx="50" cy="95"/>
              </a:xfrm>
              <a:custGeom>
                <a:avLst/>
                <a:gdLst>
                  <a:gd name="G0" fmla="+- 21600 0 0"/>
                  <a:gd name="G1" fmla="+- 18092 0 0"/>
                  <a:gd name="G2" fmla="+- 21600 0 0"/>
                  <a:gd name="T0" fmla="*/ 10241 w 21600"/>
                  <a:gd name="T1" fmla="*/ 36464 h 36464"/>
                  <a:gd name="T2" fmla="*/ 9800 w 21600"/>
                  <a:gd name="T3" fmla="*/ 0 h 36464"/>
                  <a:gd name="T4" fmla="*/ 21600 w 21600"/>
                  <a:gd name="T5" fmla="*/ 18092 h 36464"/>
                </a:gdLst>
                <a:ahLst/>
                <a:cxnLst>
                  <a:cxn ang="0">
                    <a:pos x="T0" y="T1"/>
                  </a:cxn>
                  <a:cxn ang="0">
                    <a:pos x="T2" y="T3"/>
                  </a:cxn>
                  <a:cxn ang="0">
                    <a:pos x="T4" y="T5"/>
                  </a:cxn>
                </a:cxnLst>
                <a:rect l="0" t="0" r="r" b="b"/>
                <a:pathLst>
                  <a:path w="21600" h="36464" fill="none" extrusionOk="0">
                    <a:moveTo>
                      <a:pt x="10240" y="36464"/>
                    </a:moveTo>
                    <a:cubicBezTo>
                      <a:pt x="3874" y="32527"/>
                      <a:pt x="0" y="25576"/>
                      <a:pt x="0" y="18092"/>
                    </a:cubicBezTo>
                    <a:cubicBezTo>
                      <a:pt x="-1" y="10792"/>
                      <a:pt x="3686" y="3987"/>
                      <a:pt x="9800" y="0"/>
                    </a:cubicBezTo>
                  </a:path>
                  <a:path w="21600" h="36464" stroke="0" extrusionOk="0">
                    <a:moveTo>
                      <a:pt x="10240" y="36464"/>
                    </a:moveTo>
                    <a:cubicBezTo>
                      <a:pt x="3874" y="32527"/>
                      <a:pt x="0" y="25576"/>
                      <a:pt x="0" y="18092"/>
                    </a:cubicBezTo>
                    <a:cubicBezTo>
                      <a:pt x="-1" y="10792"/>
                      <a:pt x="3686" y="3987"/>
                      <a:pt x="9800" y="0"/>
                    </a:cubicBezTo>
                    <a:lnTo>
                      <a:pt x="21600" y="18092"/>
                    </a:lnTo>
                    <a:close/>
                  </a:path>
                </a:pathLst>
              </a:custGeom>
              <a:noFill/>
              <a:ln w="25400" cap="rnd">
                <a:solidFill>
                  <a:schemeClr val="tx1"/>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sp>
            <p:nvSpPr>
              <p:cNvPr id="75" name="Arc 21"/>
              <p:cNvSpPr>
                <a:spLocks/>
              </p:cNvSpPr>
              <p:nvPr/>
            </p:nvSpPr>
            <p:spPr bwMode="auto">
              <a:xfrm rot="240000">
                <a:off x="2798" y="3714"/>
                <a:ext cx="50" cy="94"/>
              </a:xfrm>
              <a:custGeom>
                <a:avLst/>
                <a:gdLst>
                  <a:gd name="G0" fmla="+- 21600 0 0"/>
                  <a:gd name="G1" fmla="+- 18077 0 0"/>
                  <a:gd name="G2" fmla="+- 21600 0 0"/>
                  <a:gd name="T0" fmla="*/ 10215 w 21600"/>
                  <a:gd name="T1" fmla="*/ 36433 h 36433"/>
                  <a:gd name="T2" fmla="*/ 9777 w 21600"/>
                  <a:gd name="T3" fmla="*/ 0 h 36433"/>
                  <a:gd name="T4" fmla="*/ 21600 w 21600"/>
                  <a:gd name="T5" fmla="*/ 18077 h 36433"/>
                </a:gdLst>
                <a:ahLst/>
                <a:cxnLst>
                  <a:cxn ang="0">
                    <a:pos x="T0" y="T1"/>
                  </a:cxn>
                  <a:cxn ang="0">
                    <a:pos x="T2" y="T3"/>
                  </a:cxn>
                  <a:cxn ang="0">
                    <a:pos x="T4" y="T5"/>
                  </a:cxn>
                </a:cxnLst>
                <a:rect l="0" t="0" r="r" b="b"/>
                <a:pathLst>
                  <a:path w="21600" h="36433" fill="none" extrusionOk="0">
                    <a:moveTo>
                      <a:pt x="10215" y="36432"/>
                    </a:moveTo>
                    <a:cubicBezTo>
                      <a:pt x="3863" y="32493"/>
                      <a:pt x="0" y="25550"/>
                      <a:pt x="0" y="18077"/>
                    </a:cubicBezTo>
                    <a:cubicBezTo>
                      <a:pt x="-1" y="10787"/>
                      <a:pt x="3676" y="3989"/>
                      <a:pt x="9777" y="0"/>
                    </a:cubicBezTo>
                  </a:path>
                  <a:path w="21600" h="36433" stroke="0" extrusionOk="0">
                    <a:moveTo>
                      <a:pt x="10215" y="36432"/>
                    </a:moveTo>
                    <a:cubicBezTo>
                      <a:pt x="3863" y="32493"/>
                      <a:pt x="0" y="25550"/>
                      <a:pt x="0" y="18077"/>
                    </a:cubicBezTo>
                    <a:cubicBezTo>
                      <a:pt x="-1" y="10787"/>
                      <a:pt x="3676" y="3989"/>
                      <a:pt x="9777" y="0"/>
                    </a:cubicBezTo>
                    <a:lnTo>
                      <a:pt x="21600" y="18077"/>
                    </a:lnTo>
                    <a:close/>
                  </a:path>
                </a:pathLst>
              </a:custGeom>
              <a:noFill/>
              <a:ln w="25400" cap="rnd">
                <a:solidFill>
                  <a:schemeClr val="tx1"/>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sp>
            <p:nvSpPr>
              <p:cNvPr id="76" name="Arc 22"/>
              <p:cNvSpPr>
                <a:spLocks/>
              </p:cNvSpPr>
              <p:nvPr/>
            </p:nvSpPr>
            <p:spPr bwMode="auto">
              <a:xfrm rot="240000">
                <a:off x="2604" y="3699"/>
                <a:ext cx="50" cy="96"/>
              </a:xfrm>
              <a:custGeom>
                <a:avLst/>
                <a:gdLst>
                  <a:gd name="G0" fmla="+- 21600 0 0"/>
                  <a:gd name="G1" fmla="+- 18276 0 0"/>
                  <a:gd name="G2" fmla="+- 21600 0 0"/>
                  <a:gd name="T0" fmla="*/ 10716 w 21600"/>
                  <a:gd name="T1" fmla="*/ 36934 h 36934"/>
                  <a:gd name="T2" fmla="*/ 10086 w 21600"/>
                  <a:gd name="T3" fmla="*/ 0 h 36934"/>
                  <a:gd name="T4" fmla="*/ 21600 w 21600"/>
                  <a:gd name="T5" fmla="*/ 18276 h 36934"/>
                </a:gdLst>
                <a:ahLst/>
                <a:cxnLst>
                  <a:cxn ang="0">
                    <a:pos x="T0" y="T1"/>
                  </a:cxn>
                  <a:cxn ang="0">
                    <a:pos x="T2" y="T3"/>
                  </a:cxn>
                  <a:cxn ang="0">
                    <a:pos x="T4" y="T5"/>
                  </a:cxn>
                </a:cxnLst>
                <a:rect l="0" t="0" r="r" b="b"/>
                <a:pathLst>
                  <a:path w="21600" h="36934" fill="none" extrusionOk="0">
                    <a:moveTo>
                      <a:pt x="10716" y="36933"/>
                    </a:moveTo>
                    <a:cubicBezTo>
                      <a:pt x="4080" y="33062"/>
                      <a:pt x="0" y="25958"/>
                      <a:pt x="0" y="18276"/>
                    </a:cubicBezTo>
                    <a:cubicBezTo>
                      <a:pt x="-1" y="10856"/>
                      <a:pt x="3808" y="3955"/>
                      <a:pt x="10086" y="0"/>
                    </a:cubicBezTo>
                  </a:path>
                  <a:path w="21600" h="36934" stroke="0" extrusionOk="0">
                    <a:moveTo>
                      <a:pt x="10716" y="36933"/>
                    </a:moveTo>
                    <a:cubicBezTo>
                      <a:pt x="4080" y="33062"/>
                      <a:pt x="0" y="25958"/>
                      <a:pt x="0" y="18276"/>
                    </a:cubicBezTo>
                    <a:cubicBezTo>
                      <a:pt x="-1" y="10856"/>
                      <a:pt x="3808" y="3955"/>
                      <a:pt x="10086" y="0"/>
                    </a:cubicBezTo>
                    <a:lnTo>
                      <a:pt x="21600" y="18276"/>
                    </a:lnTo>
                    <a:close/>
                  </a:path>
                </a:pathLst>
              </a:custGeom>
              <a:noFill/>
              <a:ln w="25400" cap="rnd">
                <a:solidFill>
                  <a:schemeClr val="tx1"/>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sp>
            <p:nvSpPr>
              <p:cNvPr id="77" name="Freeform 23"/>
              <p:cNvSpPr>
                <a:spLocks/>
              </p:cNvSpPr>
              <p:nvPr/>
            </p:nvSpPr>
            <p:spPr bwMode="auto">
              <a:xfrm>
                <a:off x="2490" y="3694"/>
                <a:ext cx="91" cy="93"/>
              </a:xfrm>
              <a:custGeom>
                <a:avLst/>
                <a:gdLst/>
                <a:ahLst/>
                <a:cxnLst>
                  <a:cxn ang="0">
                    <a:pos x="62" y="11"/>
                  </a:cxn>
                  <a:cxn ang="0">
                    <a:pos x="52" y="13"/>
                  </a:cxn>
                  <a:cxn ang="0">
                    <a:pos x="46" y="17"/>
                  </a:cxn>
                  <a:cxn ang="0">
                    <a:pos x="38" y="22"/>
                  </a:cxn>
                  <a:cxn ang="0">
                    <a:pos x="30" y="25"/>
                  </a:cxn>
                  <a:cxn ang="0">
                    <a:pos x="25" y="33"/>
                  </a:cxn>
                  <a:cxn ang="0">
                    <a:pos x="21" y="38"/>
                  </a:cxn>
                  <a:cxn ang="0">
                    <a:pos x="11" y="39"/>
                  </a:cxn>
                  <a:cxn ang="0">
                    <a:pos x="4" y="53"/>
                  </a:cxn>
                  <a:cxn ang="0">
                    <a:pos x="2" y="58"/>
                  </a:cxn>
                  <a:cxn ang="0">
                    <a:pos x="0" y="64"/>
                  </a:cxn>
                  <a:cxn ang="0">
                    <a:pos x="10" y="68"/>
                  </a:cxn>
                  <a:cxn ang="0">
                    <a:pos x="21" y="73"/>
                  </a:cxn>
                  <a:cxn ang="0">
                    <a:pos x="32" y="79"/>
                  </a:cxn>
                  <a:cxn ang="0">
                    <a:pos x="49" y="87"/>
                  </a:cxn>
                  <a:cxn ang="0">
                    <a:pos x="57" y="88"/>
                  </a:cxn>
                  <a:cxn ang="0">
                    <a:pos x="89" y="92"/>
                  </a:cxn>
                  <a:cxn ang="0">
                    <a:pos x="89" y="85"/>
                  </a:cxn>
                  <a:cxn ang="0">
                    <a:pos x="85" y="75"/>
                  </a:cxn>
                  <a:cxn ang="0">
                    <a:pos x="84" y="70"/>
                  </a:cxn>
                  <a:cxn ang="0">
                    <a:pos x="80" y="61"/>
                  </a:cxn>
                  <a:cxn ang="0">
                    <a:pos x="80" y="51"/>
                  </a:cxn>
                  <a:cxn ang="0">
                    <a:pos x="79" y="33"/>
                  </a:cxn>
                  <a:cxn ang="0">
                    <a:pos x="87" y="28"/>
                  </a:cxn>
                  <a:cxn ang="0">
                    <a:pos x="87" y="22"/>
                  </a:cxn>
                  <a:cxn ang="0">
                    <a:pos x="87" y="15"/>
                  </a:cxn>
                  <a:cxn ang="0">
                    <a:pos x="89" y="9"/>
                  </a:cxn>
                  <a:cxn ang="0">
                    <a:pos x="90" y="0"/>
                  </a:cxn>
                  <a:cxn ang="0">
                    <a:pos x="82" y="1"/>
                  </a:cxn>
                  <a:cxn ang="0">
                    <a:pos x="76" y="4"/>
                  </a:cxn>
                  <a:cxn ang="0">
                    <a:pos x="71" y="10"/>
                  </a:cxn>
                  <a:cxn ang="0">
                    <a:pos x="67" y="8"/>
                  </a:cxn>
                </a:cxnLst>
                <a:rect l="0" t="0" r="r" b="b"/>
                <a:pathLst>
                  <a:path w="91" h="93">
                    <a:moveTo>
                      <a:pt x="67" y="8"/>
                    </a:moveTo>
                    <a:lnTo>
                      <a:pt x="62" y="11"/>
                    </a:lnTo>
                    <a:lnTo>
                      <a:pt x="58" y="14"/>
                    </a:lnTo>
                    <a:lnTo>
                      <a:pt x="52" y="13"/>
                    </a:lnTo>
                    <a:lnTo>
                      <a:pt x="50" y="17"/>
                    </a:lnTo>
                    <a:lnTo>
                      <a:pt x="46" y="17"/>
                    </a:lnTo>
                    <a:lnTo>
                      <a:pt x="42" y="20"/>
                    </a:lnTo>
                    <a:lnTo>
                      <a:pt x="38" y="22"/>
                    </a:lnTo>
                    <a:lnTo>
                      <a:pt x="34" y="23"/>
                    </a:lnTo>
                    <a:lnTo>
                      <a:pt x="30" y="25"/>
                    </a:lnTo>
                    <a:lnTo>
                      <a:pt x="28" y="30"/>
                    </a:lnTo>
                    <a:lnTo>
                      <a:pt x="25" y="33"/>
                    </a:lnTo>
                    <a:lnTo>
                      <a:pt x="26" y="38"/>
                    </a:lnTo>
                    <a:lnTo>
                      <a:pt x="21" y="38"/>
                    </a:lnTo>
                    <a:lnTo>
                      <a:pt x="17" y="39"/>
                    </a:lnTo>
                    <a:lnTo>
                      <a:pt x="11" y="39"/>
                    </a:lnTo>
                    <a:lnTo>
                      <a:pt x="7" y="46"/>
                    </a:lnTo>
                    <a:lnTo>
                      <a:pt x="4" y="53"/>
                    </a:lnTo>
                    <a:lnTo>
                      <a:pt x="3" y="55"/>
                    </a:lnTo>
                    <a:lnTo>
                      <a:pt x="2" y="58"/>
                    </a:lnTo>
                    <a:lnTo>
                      <a:pt x="2" y="61"/>
                    </a:lnTo>
                    <a:lnTo>
                      <a:pt x="0" y="64"/>
                    </a:lnTo>
                    <a:lnTo>
                      <a:pt x="6" y="68"/>
                    </a:lnTo>
                    <a:lnTo>
                      <a:pt x="10" y="68"/>
                    </a:lnTo>
                    <a:lnTo>
                      <a:pt x="16" y="70"/>
                    </a:lnTo>
                    <a:lnTo>
                      <a:pt x="21" y="73"/>
                    </a:lnTo>
                    <a:lnTo>
                      <a:pt x="27" y="76"/>
                    </a:lnTo>
                    <a:lnTo>
                      <a:pt x="32" y="79"/>
                    </a:lnTo>
                    <a:lnTo>
                      <a:pt x="40" y="85"/>
                    </a:lnTo>
                    <a:lnTo>
                      <a:pt x="49" y="87"/>
                    </a:lnTo>
                    <a:lnTo>
                      <a:pt x="52" y="87"/>
                    </a:lnTo>
                    <a:lnTo>
                      <a:pt x="57" y="88"/>
                    </a:lnTo>
                    <a:lnTo>
                      <a:pt x="74" y="90"/>
                    </a:lnTo>
                    <a:lnTo>
                      <a:pt x="89" y="92"/>
                    </a:lnTo>
                    <a:lnTo>
                      <a:pt x="90" y="88"/>
                    </a:lnTo>
                    <a:lnTo>
                      <a:pt x="89" y="85"/>
                    </a:lnTo>
                    <a:lnTo>
                      <a:pt x="88" y="81"/>
                    </a:lnTo>
                    <a:lnTo>
                      <a:pt x="85" y="75"/>
                    </a:lnTo>
                    <a:lnTo>
                      <a:pt x="84" y="73"/>
                    </a:lnTo>
                    <a:lnTo>
                      <a:pt x="84" y="70"/>
                    </a:lnTo>
                    <a:lnTo>
                      <a:pt x="82" y="63"/>
                    </a:lnTo>
                    <a:lnTo>
                      <a:pt x="80" y="61"/>
                    </a:lnTo>
                    <a:lnTo>
                      <a:pt x="80" y="57"/>
                    </a:lnTo>
                    <a:lnTo>
                      <a:pt x="80" y="51"/>
                    </a:lnTo>
                    <a:lnTo>
                      <a:pt x="80" y="43"/>
                    </a:lnTo>
                    <a:lnTo>
                      <a:pt x="79" y="33"/>
                    </a:lnTo>
                    <a:lnTo>
                      <a:pt x="84" y="31"/>
                    </a:lnTo>
                    <a:lnTo>
                      <a:pt x="87" y="28"/>
                    </a:lnTo>
                    <a:lnTo>
                      <a:pt x="87" y="25"/>
                    </a:lnTo>
                    <a:lnTo>
                      <a:pt x="87" y="22"/>
                    </a:lnTo>
                    <a:lnTo>
                      <a:pt x="87" y="18"/>
                    </a:lnTo>
                    <a:lnTo>
                      <a:pt x="87" y="15"/>
                    </a:lnTo>
                    <a:lnTo>
                      <a:pt x="89" y="13"/>
                    </a:lnTo>
                    <a:lnTo>
                      <a:pt x="89" y="9"/>
                    </a:lnTo>
                    <a:lnTo>
                      <a:pt x="90" y="6"/>
                    </a:lnTo>
                    <a:lnTo>
                      <a:pt x="90" y="0"/>
                    </a:lnTo>
                    <a:lnTo>
                      <a:pt x="87" y="0"/>
                    </a:lnTo>
                    <a:lnTo>
                      <a:pt x="82" y="1"/>
                    </a:lnTo>
                    <a:lnTo>
                      <a:pt x="79" y="1"/>
                    </a:lnTo>
                    <a:lnTo>
                      <a:pt x="76" y="4"/>
                    </a:lnTo>
                    <a:lnTo>
                      <a:pt x="73" y="7"/>
                    </a:lnTo>
                    <a:lnTo>
                      <a:pt x="71" y="10"/>
                    </a:lnTo>
                    <a:lnTo>
                      <a:pt x="67" y="8"/>
                    </a:lnTo>
                    <a:lnTo>
                      <a:pt x="67" y="8"/>
                    </a:lnTo>
                  </a:path>
                </a:pathLst>
              </a:custGeom>
              <a:solidFill>
                <a:schemeClr val="bg1"/>
              </a:solidFill>
              <a:ln w="12700" cap="rnd" cmpd="sng">
                <a:solidFill>
                  <a:schemeClr val="tx1"/>
                </a:solidFill>
                <a:prstDash val="solid"/>
                <a:round/>
                <a:headEnd/>
                <a:tailEnd/>
              </a:ln>
              <a:effectLst/>
            </p:spPr>
            <p:txBody>
              <a:bodyPr/>
              <a:lstStyle/>
              <a:p>
                <a:pPr>
                  <a:defRPr/>
                </a:pPr>
                <a:endParaRPr lang="sl-SI">
                  <a:effectLst>
                    <a:outerShdw blurRad="38100" dist="38100" dir="2700000" algn="tl">
                      <a:srgbClr val="000000">
                        <a:alpha val="43137"/>
                      </a:srgbClr>
                    </a:outerShdw>
                  </a:effectLst>
                </a:endParaRPr>
              </a:p>
            </p:txBody>
          </p:sp>
        </p:grpSp>
        <p:grpSp>
          <p:nvGrpSpPr>
            <p:cNvPr id="23" name="Group 24"/>
            <p:cNvGrpSpPr>
              <a:grpSpLocks/>
            </p:cNvGrpSpPr>
            <p:nvPr/>
          </p:nvGrpSpPr>
          <p:grpSpPr bwMode="auto">
            <a:xfrm>
              <a:off x="0" y="4889022"/>
              <a:ext cx="690562" cy="319088"/>
              <a:chOff x="2528" y="3019"/>
              <a:chExt cx="487" cy="211"/>
            </a:xfrm>
          </p:grpSpPr>
          <p:sp>
            <p:nvSpPr>
              <p:cNvPr id="62" name="Oval 61"/>
              <p:cNvSpPr>
                <a:spLocks noChangeArrowheads="1"/>
              </p:cNvSpPr>
              <p:nvPr/>
            </p:nvSpPr>
            <p:spPr bwMode="auto">
              <a:xfrm rot="120000">
                <a:off x="2662" y="3077"/>
                <a:ext cx="353" cy="123"/>
              </a:xfrm>
              <a:prstGeom prst="ellipse">
                <a:avLst/>
              </a:prstGeom>
              <a:solidFill>
                <a:srgbClr val="99FF99"/>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63" name="AutoShape 26"/>
              <p:cNvSpPr>
                <a:spLocks noChangeArrowheads="1"/>
              </p:cNvSpPr>
              <p:nvPr/>
            </p:nvSpPr>
            <p:spPr bwMode="auto">
              <a:xfrm rot="14700000">
                <a:off x="2514" y="3061"/>
                <a:ext cx="149" cy="121"/>
              </a:xfrm>
              <a:prstGeom prst="rtTriangle">
                <a:avLst/>
              </a:prstGeom>
              <a:solidFill>
                <a:schemeClr val="accent1"/>
              </a:solidFill>
              <a:ln w="12700">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64" name="AutoShape 27"/>
              <p:cNvSpPr>
                <a:spLocks noChangeArrowheads="1"/>
              </p:cNvSpPr>
              <p:nvPr/>
            </p:nvSpPr>
            <p:spPr bwMode="auto">
              <a:xfrm rot="8760000" flipH="1" flipV="1">
                <a:off x="2841" y="3019"/>
                <a:ext cx="81" cy="73"/>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65" name="AutoShape 28"/>
              <p:cNvSpPr>
                <a:spLocks noChangeArrowheads="1"/>
              </p:cNvSpPr>
              <p:nvPr/>
            </p:nvSpPr>
            <p:spPr bwMode="auto">
              <a:xfrm rot="120000">
                <a:off x="2755" y="3199"/>
                <a:ext cx="93" cy="31"/>
              </a:xfrm>
              <a:prstGeom prst="parallelogram">
                <a:avLst>
                  <a:gd name="adj" fmla="val 72643"/>
                </a:avLst>
              </a:prstGeom>
              <a:solidFill>
                <a:schemeClr val="accent1"/>
              </a:solidFill>
              <a:ln w="12700">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66" name="Oval 65"/>
              <p:cNvSpPr>
                <a:spLocks noChangeArrowheads="1"/>
              </p:cNvSpPr>
              <p:nvPr/>
            </p:nvSpPr>
            <p:spPr bwMode="auto">
              <a:xfrm rot="120000">
                <a:off x="2932" y="3151"/>
                <a:ext cx="39" cy="40"/>
              </a:xfrm>
              <a:prstGeom prst="ellipse">
                <a:avLst/>
              </a:prstGeom>
              <a:solidFill>
                <a:srgbClr val="CC0000"/>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67" name="Oval 66"/>
              <p:cNvSpPr>
                <a:spLocks noChangeArrowheads="1"/>
              </p:cNvSpPr>
              <p:nvPr/>
            </p:nvSpPr>
            <p:spPr bwMode="auto">
              <a:xfrm rot="120000">
                <a:off x="2943" y="3168"/>
                <a:ext cx="20" cy="15"/>
              </a:xfrm>
              <a:prstGeom prst="ellipse">
                <a:avLst/>
              </a:prstGeom>
              <a:solidFill>
                <a:schemeClr val="tx1"/>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68" name="Arc 31"/>
              <p:cNvSpPr>
                <a:spLocks/>
              </p:cNvSpPr>
              <p:nvPr/>
            </p:nvSpPr>
            <p:spPr bwMode="auto">
              <a:xfrm rot="10920000">
                <a:off x="2960" y="3116"/>
                <a:ext cx="49" cy="24"/>
              </a:xfrm>
              <a:custGeom>
                <a:avLst/>
                <a:gdLst>
                  <a:gd name="G0" fmla="+- 351 0 0"/>
                  <a:gd name="G1" fmla="+- 21600 0 0"/>
                  <a:gd name="G2" fmla="+- 21600 0 0"/>
                  <a:gd name="T0" fmla="*/ 0 w 17211"/>
                  <a:gd name="T1" fmla="*/ 3 h 21600"/>
                  <a:gd name="T2" fmla="*/ 17211 w 17211"/>
                  <a:gd name="T3" fmla="*/ 8099 h 21600"/>
                  <a:gd name="T4" fmla="*/ 351 w 17211"/>
                  <a:gd name="T5" fmla="*/ 21600 h 21600"/>
                </a:gdLst>
                <a:ahLst/>
                <a:cxnLst>
                  <a:cxn ang="0">
                    <a:pos x="T0" y="T1"/>
                  </a:cxn>
                  <a:cxn ang="0">
                    <a:pos x="T2" y="T3"/>
                  </a:cxn>
                  <a:cxn ang="0">
                    <a:pos x="T4" y="T5"/>
                  </a:cxn>
                </a:cxnLst>
                <a:rect l="0" t="0" r="r" b="b"/>
                <a:pathLst>
                  <a:path w="17211" h="21600" fill="none" extrusionOk="0">
                    <a:moveTo>
                      <a:pt x="-1" y="2"/>
                    </a:moveTo>
                    <a:cubicBezTo>
                      <a:pt x="116" y="0"/>
                      <a:pt x="233" y="-1"/>
                      <a:pt x="351" y="0"/>
                    </a:cubicBezTo>
                    <a:cubicBezTo>
                      <a:pt x="6909" y="0"/>
                      <a:pt x="13112" y="2979"/>
                      <a:pt x="17211" y="8098"/>
                    </a:cubicBezTo>
                  </a:path>
                  <a:path w="17211" h="21600" stroke="0" extrusionOk="0">
                    <a:moveTo>
                      <a:pt x="-1" y="2"/>
                    </a:moveTo>
                    <a:cubicBezTo>
                      <a:pt x="116" y="0"/>
                      <a:pt x="233" y="-1"/>
                      <a:pt x="351" y="0"/>
                    </a:cubicBezTo>
                    <a:cubicBezTo>
                      <a:pt x="6909" y="0"/>
                      <a:pt x="13112" y="2979"/>
                      <a:pt x="17211" y="8098"/>
                    </a:cubicBezTo>
                    <a:lnTo>
                      <a:pt x="351" y="21600"/>
                    </a:lnTo>
                    <a:close/>
                  </a:path>
                </a:pathLst>
              </a:custGeom>
              <a:noFill/>
              <a:ln w="12700" cap="rnd">
                <a:solidFill>
                  <a:schemeClr val="tx1"/>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grpSp>
        <p:grpSp>
          <p:nvGrpSpPr>
            <p:cNvPr id="24" name="Group 32"/>
            <p:cNvGrpSpPr>
              <a:grpSpLocks/>
            </p:cNvGrpSpPr>
            <p:nvPr/>
          </p:nvGrpSpPr>
          <p:grpSpPr bwMode="auto">
            <a:xfrm>
              <a:off x="288925" y="4312760"/>
              <a:ext cx="288925" cy="503237"/>
              <a:chOff x="2685" y="2211"/>
              <a:chExt cx="169" cy="312"/>
            </a:xfrm>
          </p:grpSpPr>
          <p:sp>
            <p:nvSpPr>
              <p:cNvPr id="52" name="Oval 51"/>
              <p:cNvSpPr>
                <a:spLocks noChangeArrowheads="1"/>
              </p:cNvSpPr>
              <p:nvPr/>
            </p:nvSpPr>
            <p:spPr bwMode="auto">
              <a:xfrm>
                <a:off x="2713" y="2316"/>
                <a:ext cx="100" cy="207"/>
              </a:xfrm>
              <a:prstGeom prst="ellipse">
                <a:avLst/>
              </a:prstGeom>
              <a:gradFill rotWithShape="0">
                <a:gsLst>
                  <a:gs pos="0">
                    <a:srgbClr val="FFF200"/>
                  </a:gs>
                  <a:gs pos="22500">
                    <a:srgbClr val="FF7A00"/>
                  </a:gs>
                  <a:gs pos="35000">
                    <a:srgbClr val="FF0300"/>
                  </a:gs>
                  <a:gs pos="50000">
                    <a:srgbClr val="4D0808"/>
                  </a:gs>
                  <a:gs pos="65000">
                    <a:srgbClr val="FF0300"/>
                  </a:gs>
                  <a:gs pos="77500">
                    <a:srgbClr val="FF7A00"/>
                  </a:gs>
                  <a:gs pos="100000">
                    <a:srgbClr val="FFF200"/>
                  </a:gs>
                </a:gsLst>
                <a:lin ang="5400000" scaled="1"/>
              </a:gra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53" name="Oval 52"/>
              <p:cNvSpPr>
                <a:spLocks noChangeArrowheads="1"/>
              </p:cNvSpPr>
              <p:nvPr/>
            </p:nvSpPr>
            <p:spPr bwMode="auto">
              <a:xfrm>
                <a:off x="2730" y="2348"/>
                <a:ext cx="71" cy="156"/>
              </a:xfrm>
              <a:prstGeom prst="ellipse">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54" name="Oval 53"/>
              <p:cNvSpPr>
                <a:spLocks noChangeArrowheads="1"/>
              </p:cNvSpPr>
              <p:nvPr/>
            </p:nvSpPr>
            <p:spPr bwMode="auto">
              <a:xfrm>
                <a:off x="2791" y="2382"/>
                <a:ext cx="63" cy="69"/>
              </a:xfrm>
              <a:prstGeom prst="ellipse">
                <a:avLst/>
              </a:prstGeom>
              <a:solidFill>
                <a:schemeClr val="bg1"/>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55" name="Oval 54"/>
              <p:cNvSpPr>
                <a:spLocks noChangeArrowheads="1"/>
              </p:cNvSpPr>
              <p:nvPr/>
            </p:nvSpPr>
            <p:spPr bwMode="auto">
              <a:xfrm>
                <a:off x="2820" y="2404"/>
                <a:ext cx="27" cy="22"/>
              </a:xfrm>
              <a:prstGeom prst="ellipse">
                <a:avLst/>
              </a:prstGeom>
              <a:solidFill>
                <a:schemeClr val="tx1"/>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56" name="Oval 55"/>
              <p:cNvSpPr>
                <a:spLocks noChangeArrowheads="1"/>
              </p:cNvSpPr>
              <p:nvPr/>
            </p:nvSpPr>
            <p:spPr bwMode="auto">
              <a:xfrm>
                <a:off x="2685" y="2382"/>
                <a:ext cx="63" cy="69"/>
              </a:xfrm>
              <a:prstGeom prst="ellipse">
                <a:avLst/>
              </a:prstGeom>
              <a:solidFill>
                <a:schemeClr val="bg1"/>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57" name="Oval 56"/>
              <p:cNvSpPr>
                <a:spLocks noChangeArrowheads="1"/>
              </p:cNvSpPr>
              <p:nvPr/>
            </p:nvSpPr>
            <p:spPr bwMode="auto">
              <a:xfrm>
                <a:off x="2686" y="2404"/>
                <a:ext cx="27" cy="22"/>
              </a:xfrm>
              <a:prstGeom prst="ellipse">
                <a:avLst/>
              </a:prstGeom>
              <a:solidFill>
                <a:schemeClr val="tx1"/>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58" name="Line 39"/>
              <p:cNvSpPr>
                <a:spLocks noChangeShapeType="1"/>
              </p:cNvSpPr>
              <p:nvPr/>
            </p:nvSpPr>
            <p:spPr bwMode="auto">
              <a:xfrm flipH="1" flipV="1">
                <a:off x="2751" y="2211"/>
                <a:ext cx="13" cy="110"/>
              </a:xfrm>
              <a:prstGeom prst="line">
                <a:avLst/>
              </a:prstGeom>
              <a:noFill/>
              <a:ln w="12700">
                <a:solidFill>
                  <a:srgbClr val="FF0033"/>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sp>
            <p:nvSpPr>
              <p:cNvPr id="59" name="Line 40"/>
              <p:cNvSpPr>
                <a:spLocks noChangeShapeType="1"/>
              </p:cNvSpPr>
              <p:nvPr/>
            </p:nvSpPr>
            <p:spPr bwMode="auto">
              <a:xfrm>
                <a:off x="2798" y="2465"/>
                <a:ext cx="32" cy="31"/>
              </a:xfrm>
              <a:prstGeom prst="line">
                <a:avLst/>
              </a:prstGeom>
              <a:noFill/>
              <a:ln w="12700">
                <a:solidFill>
                  <a:srgbClr val="FF0033"/>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sp>
            <p:nvSpPr>
              <p:cNvPr id="60" name="Oval 59"/>
              <p:cNvSpPr>
                <a:spLocks noChangeArrowheads="1"/>
              </p:cNvSpPr>
              <p:nvPr/>
            </p:nvSpPr>
            <p:spPr bwMode="auto">
              <a:xfrm>
                <a:off x="2756" y="2458"/>
                <a:ext cx="19" cy="24"/>
              </a:xfrm>
              <a:prstGeom prst="ellipse">
                <a:avLst/>
              </a:prstGeom>
              <a:solidFill>
                <a:schemeClr val="tx2"/>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61" name="Line 42"/>
              <p:cNvSpPr>
                <a:spLocks noChangeShapeType="1"/>
              </p:cNvSpPr>
              <p:nvPr/>
            </p:nvSpPr>
            <p:spPr bwMode="auto">
              <a:xfrm flipH="1">
                <a:off x="2694" y="2472"/>
                <a:ext cx="32" cy="31"/>
              </a:xfrm>
              <a:prstGeom prst="line">
                <a:avLst/>
              </a:prstGeom>
              <a:noFill/>
              <a:ln w="12700">
                <a:solidFill>
                  <a:srgbClr val="FF0033"/>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grpSp>
        <p:grpSp>
          <p:nvGrpSpPr>
            <p:cNvPr id="25" name="Group 43"/>
            <p:cNvGrpSpPr>
              <a:grpSpLocks/>
            </p:cNvGrpSpPr>
            <p:nvPr/>
          </p:nvGrpSpPr>
          <p:grpSpPr bwMode="auto">
            <a:xfrm>
              <a:off x="215900" y="3520597"/>
              <a:ext cx="576262" cy="411163"/>
              <a:chOff x="2546" y="1086"/>
              <a:chExt cx="673" cy="395"/>
            </a:xfrm>
          </p:grpSpPr>
          <p:sp>
            <p:nvSpPr>
              <p:cNvPr id="45" name="Oval 44"/>
              <p:cNvSpPr>
                <a:spLocks noChangeArrowheads="1"/>
              </p:cNvSpPr>
              <p:nvPr/>
            </p:nvSpPr>
            <p:spPr bwMode="auto">
              <a:xfrm>
                <a:off x="2546" y="1229"/>
                <a:ext cx="421" cy="148"/>
              </a:xfrm>
              <a:prstGeom prst="ellipse">
                <a:avLst/>
              </a:prstGeom>
              <a:solidFill>
                <a:srgbClr val="FF9933"/>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46" name="AutoShape 45"/>
              <p:cNvSpPr>
                <a:spLocks noChangeArrowheads="1"/>
              </p:cNvSpPr>
              <p:nvPr/>
            </p:nvSpPr>
            <p:spPr bwMode="auto">
              <a:xfrm rot="2460000">
                <a:off x="3039" y="1086"/>
                <a:ext cx="180" cy="316"/>
              </a:xfrm>
              <a:prstGeom prst="rtTriangle">
                <a:avLst/>
              </a:prstGeom>
              <a:gradFill rotWithShape="0">
                <a:gsLst>
                  <a:gs pos="0">
                    <a:srgbClr val="FFFF00"/>
                  </a:gs>
                  <a:gs pos="100000">
                    <a:srgbClr val="FF0033"/>
                  </a:gs>
                </a:gsLst>
                <a:lin ang="0" scaled="1"/>
              </a:gradFill>
              <a:ln w="12700">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47" name="Oval 46"/>
              <p:cNvSpPr>
                <a:spLocks noChangeArrowheads="1"/>
              </p:cNvSpPr>
              <p:nvPr/>
            </p:nvSpPr>
            <p:spPr bwMode="auto">
              <a:xfrm>
                <a:off x="2576" y="1226"/>
                <a:ext cx="52" cy="58"/>
              </a:xfrm>
              <a:prstGeom prst="ellipse">
                <a:avLst/>
              </a:prstGeom>
              <a:solidFill>
                <a:schemeClr val="bg1"/>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48" name="AutoShape 47"/>
              <p:cNvSpPr>
                <a:spLocks noChangeArrowheads="1"/>
              </p:cNvSpPr>
              <p:nvPr/>
            </p:nvSpPr>
            <p:spPr bwMode="auto">
              <a:xfrm rot="17280000" flipH="1" flipV="1">
                <a:off x="2689" y="1316"/>
                <a:ext cx="145" cy="18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FFFF00"/>
                  </a:gs>
                  <a:gs pos="100000">
                    <a:srgbClr val="FF0033"/>
                  </a:gs>
                </a:gsLst>
                <a:lin ang="0" scaled="1"/>
              </a:gradFill>
              <a:ln w="12700">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49" name="AutoShape 48"/>
              <p:cNvSpPr>
                <a:spLocks noChangeArrowheads="1"/>
              </p:cNvSpPr>
              <p:nvPr/>
            </p:nvSpPr>
            <p:spPr bwMode="auto">
              <a:xfrm rot="360000">
                <a:off x="2739" y="1162"/>
                <a:ext cx="217" cy="76"/>
              </a:xfrm>
              <a:prstGeom prst="parallelogram">
                <a:avLst>
                  <a:gd name="adj" fmla="val 71697"/>
                </a:avLst>
              </a:prstGeom>
              <a:gradFill rotWithShape="0">
                <a:gsLst>
                  <a:gs pos="0">
                    <a:srgbClr val="FFFF00"/>
                  </a:gs>
                  <a:gs pos="100000">
                    <a:srgbClr val="FF0033"/>
                  </a:gs>
                </a:gsLst>
                <a:lin ang="0" scaled="1"/>
              </a:gradFill>
              <a:ln w="12700">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50" name="Oval 49"/>
              <p:cNvSpPr>
                <a:spLocks noChangeArrowheads="1"/>
              </p:cNvSpPr>
              <p:nvPr/>
            </p:nvSpPr>
            <p:spPr bwMode="auto">
              <a:xfrm>
                <a:off x="2570" y="1242"/>
                <a:ext cx="22" cy="18"/>
              </a:xfrm>
              <a:prstGeom prst="ellipse">
                <a:avLst/>
              </a:prstGeom>
              <a:solidFill>
                <a:schemeClr val="tx1"/>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51" name="Arc 50"/>
              <p:cNvSpPr>
                <a:spLocks/>
              </p:cNvSpPr>
              <p:nvPr/>
            </p:nvSpPr>
            <p:spPr bwMode="auto">
              <a:xfrm rot="10800000">
                <a:off x="2561" y="1306"/>
                <a:ext cx="74" cy="29"/>
              </a:xfrm>
              <a:custGeom>
                <a:avLst/>
                <a:gdLst>
                  <a:gd name="G0" fmla="+- 21600 0 0"/>
                  <a:gd name="G1" fmla="+- 21598 0 0"/>
                  <a:gd name="G2" fmla="+- 21600 0 0"/>
                  <a:gd name="T0" fmla="*/ 0 w 21600"/>
                  <a:gd name="T1" fmla="*/ 21598 h 21598"/>
                  <a:gd name="T2" fmla="*/ 21310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81"/>
                      <a:pt x="9494" y="158"/>
                      <a:pt x="21309" y="-1"/>
                    </a:cubicBezTo>
                  </a:path>
                  <a:path w="21600" h="21598" stroke="0" extrusionOk="0">
                    <a:moveTo>
                      <a:pt x="0" y="21598"/>
                    </a:moveTo>
                    <a:cubicBezTo>
                      <a:pt x="0" y="9781"/>
                      <a:pt x="9494" y="158"/>
                      <a:pt x="21309" y="-1"/>
                    </a:cubicBezTo>
                    <a:lnTo>
                      <a:pt x="21600" y="21598"/>
                    </a:lnTo>
                    <a:close/>
                  </a:path>
                </a:pathLst>
              </a:custGeom>
              <a:noFill/>
              <a:ln w="12700" cap="rnd">
                <a:solidFill>
                  <a:schemeClr val="tx1"/>
                </a:solidFill>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grpSp>
        <p:grpSp>
          <p:nvGrpSpPr>
            <p:cNvPr id="26" name="Group 51"/>
            <p:cNvGrpSpPr>
              <a:grpSpLocks/>
            </p:cNvGrpSpPr>
            <p:nvPr/>
          </p:nvGrpSpPr>
          <p:grpSpPr bwMode="auto">
            <a:xfrm>
              <a:off x="215900" y="4025422"/>
              <a:ext cx="720725" cy="215900"/>
              <a:chOff x="2509" y="1626"/>
              <a:chExt cx="742" cy="276"/>
            </a:xfrm>
          </p:grpSpPr>
          <p:sp>
            <p:nvSpPr>
              <p:cNvPr id="38" name="Oval 37"/>
              <p:cNvSpPr>
                <a:spLocks noChangeArrowheads="1"/>
              </p:cNvSpPr>
              <p:nvPr/>
            </p:nvSpPr>
            <p:spPr bwMode="auto">
              <a:xfrm rot="1080000">
                <a:off x="2509" y="1675"/>
                <a:ext cx="422" cy="150"/>
              </a:xfrm>
              <a:prstGeom prst="ellipse">
                <a:avLst/>
              </a:prstGeom>
              <a:solidFill>
                <a:srgbClr val="FF9933"/>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39" name="AutoShape 53"/>
              <p:cNvSpPr>
                <a:spLocks noChangeArrowheads="1"/>
              </p:cNvSpPr>
              <p:nvPr/>
            </p:nvSpPr>
            <p:spPr bwMode="auto">
              <a:xfrm rot="3540000">
                <a:off x="3003" y="1650"/>
                <a:ext cx="181" cy="315"/>
              </a:xfrm>
              <a:prstGeom prst="rtTriangle">
                <a:avLst/>
              </a:prstGeom>
              <a:gradFill rotWithShape="0">
                <a:gsLst>
                  <a:gs pos="0">
                    <a:srgbClr val="FFFF00"/>
                  </a:gs>
                  <a:gs pos="100000">
                    <a:srgbClr val="FF0033"/>
                  </a:gs>
                </a:gsLst>
                <a:lin ang="0" scaled="1"/>
              </a:gradFill>
              <a:ln w="12700">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40" name="Oval 39"/>
              <p:cNvSpPr>
                <a:spLocks noChangeArrowheads="1"/>
              </p:cNvSpPr>
              <p:nvPr/>
            </p:nvSpPr>
            <p:spPr bwMode="auto">
              <a:xfrm rot="1080000">
                <a:off x="2561" y="1626"/>
                <a:ext cx="52" cy="59"/>
              </a:xfrm>
              <a:prstGeom prst="ellipse">
                <a:avLst/>
              </a:prstGeom>
              <a:solidFill>
                <a:schemeClr val="bg1"/>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41" name="AutoShape 55"/>
              <p:cNvSpPr>
                <a:spLocks noChangeArrowheads="1"/>
              </p:cNvSpPr>
              <p:nvPr/>
            </p:nvSpPr>
            <p:spPr bwMode="auto">
              <a:xfrm rot="18360000" flipH="1" flipV="1">
                <a:off x="2651" y="1741"/>
                <a:ext cx="114" cy="20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FFFF00"/>
                  </a:gs>
                  <a:gs pos="100000">
                    <a:srgbClr val="FF0033"/>
                  </a:gs>
                </a:gsLst>
                <a:lin ang="0" scaled="1"/>
              </a:gradFill>
              <a:ln w="12700">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42" name="AutoShape 56"/>
              <p:cNvSpPr>
                <a:spLocks noChangeArrowheads="1"/>
              </p:cNvSpPr>
              <p:nvPr/>
            </p:nvSpPr>
            <p:spPr bwMode="auto">
              <a:xfrm rot="1440000">
                <a:off x="2723" y="1669"/>
                <a:ext cx="234" cy="51"/>
              </a:xfrm>
              <a:prstGeom prst="parallelogram">
                <a:avLst>
                  <a:gd name="adj" fmla="val 114685"/>
                </a:avLst>
              </a:prstGeom>
              <a:gradFill rotWithShape="0">
                <a:gsLst>
                  <a:gs pos="0">
                    <a:srgbClr val="FFFF00"/>
                  </a:gs>
                  <a:gs pos="100000">
                    <a:srgbClr val="FF0033"/>
                  </a:gs>
                </a:gsLst>
                <a:lin ang="0" scaled="1"/>
              </a:gradFill>
              <a:ln w="12700">
                <a:solidFill>
                  <a:schemeClr val="tx1"/>
                </a:solidFill>
                <a:miter lim="800000"/>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43" name="Oval 42"/>
              <p:cNvSpPr>
                <a:spLocks noChangeArrowheads="1"/>
              </p:cNvSpPr>
              <p:nvPr/>
            </p:nvSpPr>
            <p:spPr bwMode="auto">
              <a:xfrm rot="1080000">
                <a:off x="2568" y="1642"/>
                <a:ext cx="23" cy="18"/>
              </a:xfrm>
              <a:prstGeom prst="ellipse">
                <a:avLst/>
              </a:prstGeom>
              <a:solidFill>
                <a:schemeClr val="tx1"/>
              </a:solidFill>
              <a:ln w="12700">
                <a:solidFill>
                  <a:schemeClr val="tx1"/>
                </a:solidFill>
                <a:round/>
                <a:headEnd/>
                <a:tailEnd/>
              </a:ln>
              <a:effectLst/>
            </p:spPr>
            <p:txBody>
              <a:bodyPr wrap="none" anchor="ctr"/>
              <a:lstStyle/>
              <a:p>
                <a:pPr>
                  <a:defRPr/>
                </a:pPr>
                <a:endParaRPr lang="sl-SI">
                  <a:effectLst>
                    <a:outerShdw blurRad="38100" dist="38100" dir="2700000" algn="tl">
                      <a:srgbClr val="000000">
                        <a:alpha val="43137"/>
                      </a:srgbClr>
                    </a:outerShdw>
                  </a:effectLst>
                </a:endParaRPr>
              </a:p>
            </p:txBody>
          </p:sp>
          <p:sp>
            <p:nvSpPr>
              <p:cNvPr id="44" name="Freeform 43"/>
              <p:cNvSpPr>
                <a:spLocks/>
              </p:cNvSpPr>
              <p:nvPr/>
            </p:nvSpPr>
            <p:spPr bwMode="auto">
              <a:xfrm>
                <a:off x="2517" y="1699"/>
                <a:ext cx="74" cy="39"/>
              </a:xfrm>
              <a:custGeom>
                <a:avLst/>
                <a:gdLst/>
                <a:ahLst/>
                <a:cxnLst>
                  <a:cxn ang="0">
                    <a:pos x="0" y="0"/>
                  </a:cxn>
                  <a:cxn ang="0">
                    <a:pos x="5" y="2"/>
                  </a:cxn>
                  <a:cxn ang="0">
                    <a:pos x="14" y="2"/>
                  </a:cxn>
                  <a:cxn ang="0">
                    <a:pos x="20" y="4"/>
                  </a:cxn>
                  <a:cxn ang="0">
                    <a:pos x="24" y="8"/>
                  </a:cxn>
                  <a:cxn ang="0">
                    <a:pos x="26" y="17"/>
                  </a:cxn>
                  <a:cxn ang="0">
                    <a:pos x="30" y="19"/>
                  </a:cxn>
                  <a:cxn ang="0">
                    <a:pos x="42" y="22"/>
                  </a:cxn>
                  <a:cxn ang="0">
                    <a:pos x="48" y="24"/>
                  </a:cxn>
                  <a:cxn ang="0">
                    <a:pos x="52" y="23"/>
                  </a:cxn>
                  <a:cxn ang="0">
                    <a:pos x="59" y="19"/>
                  </a:cxn>
                  <a:cxn ang="0">
                    <a:pos x="62" y="21"/>
                  </a:cxn>
                  <a:cxn ang="0">
                    <a:pos x="67" y="22"/>
                  </a:cxn>
                  <a:cxn ang="0">
                    <a:pos x="69" y="29"/>
                  </a:cxn>
                  <a:cxn ang="0">
                    <a:pos x="73" y="38"/>
                  </a:cxn>
                </a:cxnLst>
                <a:rect l="0" t="0" r="r" b="b"/>
                <a:pathLst>
                  <a:path w="74" h="39">
                    <a:moveTo>
                      <a:pt x="0" y="0"/>
                    </a:moveTo>
                    <a:lnTo>
                      <a:pt x="5" y="2"/>
                    </a:lnTo>
                    <a:lnTo>
                      <a:pt x="14" y="2"/>
                    </a:lnTo>
                    <a:lnTo>
                      <a:pt x="20" y="4"/>
                    </a:lnTo>
                    <a:lnTo>
                      <a:pt x="24" y="8"/>
                    </a:lnTo>
                    <a:lnTo>
                      <a:pt x="26" y="17"/>
                    </a:lnTo>
                    <a:lnTo>
                      <a:pt x="30" y="19"/>
                    </a:lnTo>
                    <a:lnTo>
                      <a:pt x="42" y="22"/>
                    </a:lnTo>
                    <a:lnTo>
                      <a:pt x="48" y="24"/>
                    </a:lnTo>
                    <a:lnTo>
                      <a:pt x="52" y="23"/>
                    </a:lnTo>
                    <a:lnTo>
                      <a:pt x="59" y="19"/>
                    </a:lnTo>
                    <a:lnTo>
                      <a:pt x="62" y="21"/>
                    </a:lnTo>
                    <a:lnTo>
                      <a:pt x="67" y="22"/>
                    </a:lnTo>
                    <a:lnTo>
                      <a:pt x="69" y="29"/>
                    </a:lnTo>
                    <a:lnTo>
                      <a:pt x="73" y="38"/>
                    </a:lnTo>
                  </a:path>
                </a:pathLst>
              </a:custGeom>
              <a:noFill/>
              <a:ln w="12700" cap="rnd" cmpd="sng">
                <a:solidFill>
                  <a:schemeClr val="tx1"/>
                </a:solidFill>
                <a:prstDash val="solid"/>
                <a:round/>
                <a:headEnd type="none" w="sm" len="sm"/>
                <a:tailEnd type="none" w="sm" len="sm"/>
              </a:ln>
              <a:effectLst/>
            </p:spPr>
            <p:txBody>
              <a:bodyPr/>
              <a:lstStyle/>
              <a:p>
                <a:pPr>
                  <a:defRPr/>
                </a:pPr>
                <a:endParaRPr lang="sl-SI">
                  <a:effectLst>
                    <a:outerShdw blurRad="38100" dist="38100" dir="2700000" algn="tl">
                      <a:srgbClr val="000000">
                        <a:alpha val="43137"/>
                      </a:srgbClr>
                    </a:outerShdw>
                  </a:effectLst>
                </a:endParaRPr>
              </a:p>
            </p:txBody>
          </p:sp>
        </p:grpSp>
        <p:grpSp>
          <p:nvGrpSpPr>
            <p:cNvPr id="27" name="Group 86"/>
            <p:cNvGrpSpPr/>
            <p:nvPr/>
          </p:nvGrpSpPr>
          <p:grpSpPr>
            <a:xfrm>
              <a:off x="6867255" y="2303875"/>
              <a:ext cx="1350150" cy="4410490"/>
              <a:chOff x="116505" y="2438890"/>
              <a:chExt cx="1620181" cy="4725525"/>
            </a:xfrm>
          </p:grpSpPr>
          <p:pic>
            <p:nvPicPr>
              <p:cNvPr id="34" name="Picture 3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6505" y="6217141"/>
                <a:ext cx="1620180" cy="947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1" descr="Tipologija-2004 02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6506" y="3649265"/>
                <a:ext cx="1620180" cy="126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18"/>
              <p:cNvPicPr>
                <a:picLocks noChangeAspect="1"/>
              </p:cNvPicPr>
              <p:nvPr/>
            </p:nvPicPr>
            <p:blipFill>
              <a:blip r:embed="rId6" cstate="print"/>
              <a:srcRect l="2" t="7574" r="1360" b="11847"/>
              <a:stretch>
                <a:fillRect/>
              </a:stretch>
            </p:blipFill>
            <p:spPr bwMode="auto">
              <a:xfrm>
                <a:off x="116505" y="2438890"/>
                <a:ext cx="1620180" cy="1170130"/>
              </a:xfrm>
              <a:prstGeom prst="rect">
                <a:avLst/>
              </a:prstGeom>
              <a:noFill/>
            </p:spPr>
          </p:pic>
          <p:pic>
            <p:nvPicPr>
              <p:cNvPr id="37" name="Picture 81" descr="Reka_Dobrov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6505" y="4959170"/>
                <a:ext cx="1620180" cy="1215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8" name="Group 94"/>
            <p:cNvGrpSpPr/>
            <p:nvPr/>
          </p:nvGrpSpPr>
          <p:grpSpPr>
            <a:xfrm rot="10800000">
              <a:off x="4214360" y="3023955"/>
              <a:ext cx="2427873" cy="3150350"/>
              <a:chOff x="1736682" y="3158970"/>
              <a:chExt cx="2427873" cy="3150350"/>
            </a:xfrm>
          </p:grpSpPr>
          <p:cxnSp>
            <p:nvCxnSpPr>
              <p:cNvPr id="30" name="Straight Arrow Connector 29"/>
              <p:cNvCxnSpPr>
                <a:endCxn id="18" idx="3"/>
              </p:cNvCxnSpPr>
              <p:nvPr/>
            </p:nvCxnSpPr>
            <p:spPr bwMode="auto">
              <a:xfrm rot="10800000" flipH="1" flipV="1">
                <a:off x="1781687" y="3158970"/>
                <a:ext cx="2382868" cy="1847811"/>
              </a:xfrm>
              <a:prstGeom prst="straightConnector1">
                <a:avLst/>
              </a:prstGeom>
              <a:solidFill>
                <a:schemeClr val="accent1"/>
              </a:solidFill>
              <a:ln w="28575" cap="flat" cmpd="sng" algn="ctr">
                <a:solidFill>
                  <a:srgbClr val="FF0000"/>
                </a:solidFill>
                <a:prstDash val="dash"/>
                <a:round/>
                <a:headEnd type="none" w="med" len="med"/>
                <a:tailEnd type="arrow"/>
              </a:ln>
              <a:effectLst/>
            </p:spPr>
          </p:cxnSp>
          <p:cxnSp>
            <p:nvCxnSpPr>
              <p:cNvPr id="31" name="Straight Arrow Connector 30"/>
              <p:cNvCxnSpPr>
                <a:endCxn id="18" idx="3"/>
              </p:cNvCxnSpPr>
              <p:nvPr/>
            </p:nvCxnSpPr>
            <p:spPr bwMode="auto">
              <a:xfrm rot="10800000" flipH="1" flipV="1">
                <a:off x="1781684" y="4104076"/>
                <a:ext cx="2382871" cy="902705"/>
              </a:xfrm>
              <a:prstGeom prst="straightConnector1">
                <a:avLst/>
              </a:prstGeom>
              <a:solidFill>
                <a:schemeClr val="accent1"/>
              </a:solidFill>
              <a:ln w="28575" cap="flat" cmpd="sng" algn="ctr">
                <a:solidFill>
                  <a:srgbClr val="FF0000"/>
                </a:solidFill>
                <a:prstDash val="dash"/>
                <a:round/>
                <a:headEnd type="none" w="med" len="med"/>
                <a:tailEnd type="arrow"/>
              </a:ln>
              <a:effectLst/>
            </p:spPr>
          </p:cxnSp>
          <p:cxnSp>
            <p:nvCxnSpPr>
              <p:cNvPr id="32" name="Straight Arrow Connector 31"/>
              <p:cNvCxnSpPr>
                <a:endCxn id="18" idx="3"/>
              </p:cNvCxnSpPr>
              <p:nvPr/>
            </p:nvCxnSpPr>
            <p:spPr bwMode="auto">
              <a:xfrm rot="10800000" flipH="1">
                <a:off x="1736682" y="5006781"/>
                <a:ext cx="2427873" cy="222420"/>
              </a:xfrm>
              <a:prstGeom prst="straightConnector1">
                <a:avLst/>
              </a:prstGeom>
              <a:solidFill>
                <a:schemeClr val="accent1"/>
              </a:solidFill>
              <a:ln w="28575" cap="flat" cmpd="sng" algn="ctr">
                <a:solidFill>
                  <a:srgbClr val="FF0000"/>
                </a:solidFill>
                <a:prstDash val="dash"/>
                <a:round/>
                <a:headEnd type="none" w="med" len="med"/>
                <a:tailEnd type="arrow"/>
              </a:ln>
              <a:effectLst/>
            </p:spPr>
          </p:cxnSp>
          <p:cxnSp>
            <p:nvCxnSpPr>
              <p:cNvPr id="33" name="Straight Arrow Connector 32"/>
              <p:cNvCxnSpPr>
                <a:endCxn id="18" idx="3"/>
              </p:cNvCxnSpPr>
              <p:nvPr/>
            </p:nvCxnSpPr>
            <p:spPr bwMode="auto">
              <a:xfrm rot="10800000" flipH="1">
                <a:off x="1736682" y="5006781"/>
                <a:ext cx="2427873" cy="1302539"/>
              </a:xfrm>
              <a:prstGeom prst="straightConnector1">
                <a:avLst/>
              </a:prstGeom>
              <a:solidFill>
                <a:schemeClr val="accent1"/>
              </a:solidFill>
              <a:ln w="28575" cap="flat" cmpd="sng" algn="ctr">
                <a:solidFill>
                  <a:srgbClr val="FF0000"/>
                </a:solidFill>
                <a:prstDash val="dash"/>
                <a:round/>
                <a:headEnd type="none" w="med" len="med"/>
                <a:tailEnd type="arrow"/>
              </a:ln>
              <a:effectLst/>
            </p:spPr>
          </p:cxnSp>
        </p:grpSp>
        <p:sp>
          <p:nvSpPr>
            <p:cNvPr id="29" name="TextBox 28"/>
            <p:cNvSpPr txBox="1"/>
            <p:nvPr/>
          </p:nvSpPr>
          <p:spPr>
            <a:xfrm>
              <a:off x="116505" y="5859269"/>
              <a:ext cx="1854039" cy="523043"/>
            </a:xfrm>
            <a:prstGeom prst="rect">
              <a:avLst/>
            </a:prstGeom>
          </p:spPr>
          <p:txBody>
            <a:bodyPr wrap="none">
              <a:spAutoFit/>
            </a:bodyPr>
            <a:lstStyle/>
            <a:p>
              <a:pPr>
                <a:defRPr/>
              </a:pPr>
              <a:r>
                <a:rPr lang="sl-SI" sz="600" dirty="0" smtClean="0">
                  <a:effectLst/>
                  <a:latin typeface="Calibri" panose="020F0502020204030204" pitchFamily="34" charset="0"/>
                </a:rPr>
                <a:t>Pollard, 2005</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BLANC.jpg"/>
          <p:cNvPicPr>
            <a:picLocks noChangeAspect="1"/>
          </p:cNvPicPr>
          <p:nvPr/>
        </p:nvPicPr>
        <p:blipFill>
          <a:blip r:embed="rId2" cstate="print"/>
          <a:stretch>
            <a:fillRect/>
          </a:stretch>
        </p:blipFill>
        <p:spPr>
          <a:xfrm>
            <a:off x="0" y="0"/>
            <a:ext cx="9144000" cy="6858000"/>
          </a:xfrm>
          <a:prstGeom prst="rect">
            <a:avLst/>
          </a:prstGeom>
        </p:spPr>
      </p:pic>
      <p:sp>
        <p:nvSpPr>
          <p:cNvPr id="6" name="Title 5"/>
          <p:cNvSpPr>
            <a:spLocks noGrp="1"/>
          </p:cNvSpPr>
          <p:nvPr>
            <p:ph type="title"/>
          </p:nvPr>
        </p:nvSpPr>
        <p:spPr/>
        <p:txBody>
          <a:bodyPr>
            <a:normAutofit fontScale="90000"/>
          </a:bodyPr>
          <a:lstStyle/>
          <a:p>
            <a:pPr lvl="0" algn="l"/>
            <a:r>
              <a:rPr lang="sl-SI" sz="1800" b="1" dirty="0" smtClean="0">
                <a:solidFill>
                  <a:srgbClr val="2456A2"/>
                </a:solidFill>
              </a:rPr>
              <a:t>3-06: Dobro ekološko stanje lahko zagotovimo kljub odvzemu vode - primer alpskih vodotokov </a:t>
            </a:r>
            <a:r>
              <a:rPr lang="sl-SI" sz="1800" b="1" dirty="0" smtClean="0">
                <a:solidFill>
                  <a:srgbClr val="2456A2"/>
                </a:solidFill>
              </a:rPr>
              <a:t>/ Urbanič </a:t>
            </a:r>
            <a:r>
              <a:rPr lang="sl-SI" sz="1800" b="1" dirty="0" smtClean="0">
                <a:solidFill>
                  <a:srgbClr val="2456A2"/>
                </a:solidFill>
              </a:rPr>
              <a:t>G., Smolar Žvanut N., </a:t>
            </a:r>
            <a:r>
              <a:rPr lang="en-GB" sz="1800" b="1" dirty="0" err="1" smtClean="0">
                <a:solidFill>
                  <a:srgbClr val="2456A2"/>
                </a:solidFill>
              </a:rPr>
              <a:t>Pavlin</a:t>
            </a:r>
            <a:r>
              <a:rPr lang="en-GB" sz="1800" b="1" dirty="0" smtClean="0">
                <a:solidFill>
                  <a:srgbClr val="2456A2"/>
                </a:solidFill>
              </a:rPr>
              <a:t> </a:t>
            </a:r>
            <a:r>
              <a:rPr lang="en-GB" sz="1800" b="1" dirty="0" err="1" smtClean="0">
                <a:solidFill>
                  <a:srgbClr val="2456A2"/>
                </a:solidFill>
              </a:rPr>
              <a:t>Urbanič</a:t>
            </a:r>
            <a:r>
              <a:rPr lang="sl-SI" sz="1800" b="1" dirty="0" smtClean="0">
                <a:solidFill>
                  <a:srgbClr val="2456A2"/>
                </a:solidFill>
              </a:rPr>
              <a:t> </a:t>
            </a:r>
            <a:r>
              <a:rPr lang="en-GB" sz="1800" b="1" dirty="0" smtClean="0">
                <a:solidFill>
                  <a:srgbClr val="2456A2"/>
                </a:solidFill>
              </a:rPr>
              <a:t>M</a:t>
            </a:r>
            <a:r>
              <a:rPr lang="sl-SI" sz="1800" b="1" dirty="0" smtClean="0">
                <a:solidFill>
                  <a:srgbClr val="2456A2"/>
                </a:solidFill>
              </a:rPr>
              <a:t>.,</a:t>
            </a:r>
            <a:r>
              <a:rPr lang="en-GB" sz="1800" b="1" dirty="0" smtClean="0">
                <a:solidFill>
                  <a:srgbClr val="2456A2"/>
                </a:solidFill>
              </a:rPr>
              <a:t> </a:t>
            </a:r>
            <a:r>
              <a:rPr lang="en-GB" sz="1800" b="1" dirty="0" err="1" smtClean="0">
                <a:solidFill>
                  <a:srgbClr val="2456A2"/>
                </a:solidFill>
              </a:rPr>
              <a:t>Kosi</a:t>
            </a:r>
            <a:r>
              <a:rPr lang="sl-SI" sz="1800" b="1" dirty="0" smtClean="0">
                <a:solidFill>
                  <a:srgbClr val="2456A2"/>
                </a:solidFill>
              </a:rPr>
              <a:t> G.</a:t>
            </a:r>
            <a:r>
              <a:rPr lang="en-GB" sz="1800" b="1" dirty="0" smtClean="0">
                <a:solidFill>
                  <a:srgbClr val="2456A2"/>
                </a:solidFill>
              </a:rPr>
              <a:t>, </a:t>
            </a:r>
            <a:r>
              <a:rPr lang="en-GB" sz="1800" b="1" dirty="0" err="1" smtClean="0">
                <a:solidFill>
                  <a:srgbClr val="2456A2"/>
                </a:solidFill>
              </a:rPr>
              <a:t>Podgornik</a:t>
            </a:r>
            <a:r>
              <a:rPr lang="sl-SI" sz="1800" b="1" dirty="0" smtClean="0">
                <a:solidFill>
                  <a:srgbClr val="2456A2"/>
                </a:solidFill>
              </a:rPr>
              <a:t> S.</a:t>
            </a:r>
            <a:r>
              <a:rPr lang="en-GB" sz="1800" b="1" dirty="0" smtClean="0">
                <a:solidFill>
                  <a:srgbClr val="2456A2"/>
                </a:solidFill>
              </a:rPr>
              <a:t>, </a:t>
            </a:r>
            <a:r>
              <a:rPr lang="en-GB" sz="1800" b="1" dirty="0" err="1" smtClean="0">
                <a:solidFill>
                  <a:srgbClr val="2456A2"/>
                </a:solidFill>
              </a:rPr>
              <a:t>Petkovska</a:t>
            </a:r>
            <a:r>
              <a:rPr lang="sl-SI" sz="1800" b="1" dirty="0" smtClean="0">
                <a:solidFill>
                  <a:srgbClr val="2456A2"/>
                </a:solidFill>
              </a:rPr>
              <a:t> V.</a:t>
            </a:r>
            <a:r>
              <a:rPr lang="en-GB" sz="1800" b="1" dirty="0" smtClean="0">
                <a:solidFill>
                  <a:srgbClr val="2456A2"/>
                </a:solidFill>
              </a:rPr>
              <a:t>, </a:t>
            </a:r>
            <a:r>
              <a:rPr lang="en-GB" sz="1800" b="1" dirty="0" err="1" smtClean="0">
                <a:solidFill>
                  <a:srgbClr val="2456A2"/>
                </a:solidFill>
              </a:rPr>
              <a:t>Anzeljc</a:t>
            </a:r>
            <a:r>
              <a:rPr lang="sl-SI" sz="1800" b="1" dirty="0" smtClean="0">
                <a:solidFill>
                  <a:srgbClr val="2456A2"/>
                </a:solidFill>
              </a:rPr>
              <a:t> D.</a:t>
            </a:r>
            <a:r>
              <a:rPr lang="en-GB" sz="1800" b="1" dirty="0" smtClean="0">
                <a:solidFill>
                  <a:srgbClr val="2456A2"/>
                </a:solidFill>
              </a:rPr>
              <a:t>, </a:t>
            </a:r>
            <a:r>
              <a:rPr lang="sl-SI" sz="1800" b="1" dirty="0" smtClean="0">
                <a:solidFill>
                  <a:srgbClr val="2456A2"/>
                </a:solidFill>
              </a:rPr>
              <a:t>B</a:t>
            </a:r>
            <a:r>
              <a:rPr lang="en-GB" sz="1800" b="1" dirty="0" err="1" smtClean="0">
                <a:solidFill>
                  <a:srgbClr val="2456A2"/>
                </a:solidFill>
              </a:rPr>
              <a:t>lumauer</a:t>
            </a:r>
            <a:r>
              <a:rPr lang="sl-SI" sz="1800" b="1" dirty="0" smtClean="0">
                <a:solidFill>
                  <a:srgbClr val="2456A2"/>
                </a:solidFill>
              </a:rPr>
              <a:t> S.</a:t>
            </a:r>
            <a:r>
              <a:rPr lang="en-GB" sz="1800" b="1" dirty="0" smtClean="0">
                <a:solidFill>
                  <a:srgbClr val="2456A2"/>
                </a:solidFill>
              </a:rPr>
              <a:t>, </a:t>
            </a:r>
            <a:r>
              <a:rPr lang="en-GB" sz="1800" b="1" dirty="0" err="1" smtClean="0">
                <a:solidFill>
                  <a:srgbClr val="2456A2"/>
                </a:solidFill>
              </a:rPr>
              <a:t>Čarf</a:t>
            </a:r>
            <a:r>
              <a:rPr lang="sl-SI" sz="1800" b="1" dirty="0" smtClean="0">
                <a:solidFill>
                  <a:srgbClr val="2456A2"/>
                </a:solidFill>
              </a:rPr>
              <a:t> M.</a:t>
            </a:r>
            <a:r>
              <a:rPr lang="en-GB" sz="1800" b="1" dirty="0" smtClean="0">
                <a:solidFill>
                  <a:srgbClr val="2456A2"/>
                </a:solidFill>
              </a:rPr>
              <a:t>, </a:t>
            </a:r>
            <a:r>
              <a:rPr lang="sl-SI" sz="1800" b="1" dirty="0" smtClean="0">
                <a:solidFill>
                  <a:srgbClr val="2456A2"/>
                </a:solidFill>
              </a:rPr>
              <a:t>D</a:t>
            </a:r>
            <a:r>
              <a:rPr lang="en-GB" sz="1800" b="1" dirty="0" err="1" smtClean="0">
                <a:solidFill>
                  <a:srgbClr val="2456A2"/>
                </a:solidFill>
              </a:rPr>
              <a:t>jurović</a:t>
            </a:r>
            <a:r>
              <a:rPr lang="sl-SI" sz="1800" b="1" dirty="0" smtClean="0">
                <a:solidFill>
                  <a:srgbClr val="2456A2"/>
                </a:solidFill>
              </a:rPr>
              <a:t> B.</a:t>
            </a:r>
            <a:r>
              <a:rPr lang="en-GB" sz="1800" b="1" dirty="0" smtClean="0">
                <a:solidFill>
                  <a:srgbClr val="2456A2"/>
                </a:solidFill>
              </a:rPr>
              <a:t>, </a:t>
            </a:r>
            <a:r>
              <a:rPr lang="en-GB" sz="1800" b="1" dirty="0" err="1" smtClean="0">
                <a:solidFill>
                  <a:srgbClr val="2456A2"/>
                </a:solidFill>
              </a:rPr>
              <a:t>Eleršek</a:t>
            </a:r>
            <a:r>
              <a:rPr lang="sl-SI" sz="1800" b="1" dirty="0" smtClean="0">
                <a:solidFill>
                  <a:srgbClr val="2456A2"/>
                </a:solidFill>
              </a:rPr>
              <a:t> T.</a:t>
            </a:r>
            <a:r>
              <a:rPr lang="en-GB" sz="1800" b="1" dirty="0" smtClean="0">
                <a:solidFill>
                  <a:srgbClr val="2456A2"/>
                </a:solidFill>
              </a:rPr>
              <a:t>, </a:t>
            </a:r>
            <a:r>
              <a:rPr lang="en-GB" sz="1800" b="1" dirty="0" err="1" smtClean="0">
                <a:solidFill>
                  <a:srgbClr val="2456A2"/>
                </a:solidFill>
              </a:rPr>
              <a:t>Hrovat</a:t>
            </a:r>
            <a:r>
              <a:rPr lang="sl-SI" sz="1800" b="1" dirty="0" smtClean="0">
                <a:solidFill>
                  <a:srgbClr val="2456A2"/>
                </a:solidFill>
              </a:rPr>
              <a:t> M.</a:t>
            </a:r>
            <a:r>
              <a:rPr lang="en-GB" sz="1800" b="1" dirty="0" smtClean="0">
                <a:solidFill>
                  <a:srgbClr val="2456A2"/>
                </a:solidFill>
              </a:rPr>
              <a:t>, </a:t>
            </a:r>
            <a:r>
              <a:rPr lang="en-GB" sz="1800" b="1" dirty="0" err="1" smtClean="0">
                <a:solidFill>
                  <a:srgbClr val="2456A2"/>
                </a:solidFill>
              </a:rPr>
              <a:t>Jenič</a:t>
            </a:r>
            <a:r>
              <a:rPr lang="sl-SI" sz="1800" b="1" dirty="0" smtClean="0">
                <a:solidFill>
                  <a:srgbClr val="2456A2"/>
                </a:solidFill>
              </a:rPr>
              <a:t> A.</a:t>
            </a:r>
            <a:r>
              <a:rPr lang="en-GB" sz="1800" b="1" dirty="0" smtClean="0">
                <a:solidFill>
                  <a:srgbClr val="2456A2"/>
                </a:solidFill>
              </a:rPr>
              <a:t>, </a:t>
            </a:r>
            <a:r>
              <a:rPr lang="sl-SI" sz="1800" b="1" dirty="0" smtClean="0">
                <a:solidFill>
                  <a:srgbClr val="2456A2"/>
                </a:solidFill>
              </a:rPr>
              <a:t>K</a:t>
            </a:r>
            <a:r>
              <a:rPr lang="en-GB" sz="1800" b="1" dirty="0" err="1" smtClean="0">
                <a:solidFill>
                  <a:srgbClr val="2456A2"/>
                </a:solidFill>
              </a:rPr>
              <a:t>nehtl</a:t>
            </a:r>
            <a:r>
              <a:rPr lang="sl-SI" sz="1800" b="1" dirty="0" smtClean="0">
                <a:solidFill>
                  <a:srgbClr val="2456A2"/>
                </a:solidFill>
              </a:rPr>
              <a:t> M.</a:t>
            </a:r>
            <a:r>
              <a:rPr lang="en-GB" sz="1800" b="1" dirty="0" smtClean="0">
                <a:solidFill>
                  <a:srgbClr val="2456A2"/>
                </a:solidFill>
              </a:rPr>
              <a:t>, </a:t>
            </a:r>
            <a:r>
              <a:rPr lang="en-GB" sz="1800" b="1" dirty="0" err="1" smtClean="0">
                <a:solidFill>
                  <a:srgbClr val="2456A2"/>
                </a:solidFill>
              </a:rPr>
              <a:t>Kolman</a:t>
            </a:r>
            <a:r>
              <a:rPr lang="sl-SI" sz="1800" b="1" dirty="0" smtClean="0">
                <a:solidFill>
                  <a:srgbClr val="2456A2"/>
                </a:solidFill>
              </a:rPr>
              <a:t> G.</a:t>
            </a:r>
            <a:r>
              <a:rPr lang="en-GB" sz="1800" b="1" dirty="0" smtClean="0">
                <a:solidFill>
                  <a:srgbClr val="2456A2"/>
                </a:solidFill>
              </a:rPr>
              <a:t>, </a:t>
            </a:r>
            <a:r>
              <a:rPr lang="en-GB" sz="1800" b="1" dirty="0" err="1" smtClean="0">
                <a:solidFill>
                  <a:srgbClr val="2456A2"/>
                </a:solidFill>
              </a:rPr>
              <a:t>Krivograd</a:t>
            </a:r>
            <a:r>
              <a:rPr lang="en-GB" sz="1800" b="1" dirty="0" smtClean="0">
                <a:solidFill>
                  <a:srgbClr val="2456A2"/>
                </a:solidFill>
              </a:rPr>
              <a:t> </a:t>
            </a:r>
            <a:r>
              <a:rPr lang="en-GB" sz="1800" b="1" dirty="0" err="1" smtClean="0">
                <a:solidFill>
                  <a:srgbClr val="2456A2"/>
                </a:solidFill>
              </a:rPr>
              <a:t>Klemenčič</a:t>
            </a:r>
            <a:r>
              <a:rPr lang="sl-SI" sz="1800" b="1" dirty="0" smtClean="0">
                <a:solidFill>
                  <a:srgbClr val="2456A2"/>
                </a:solidFill>
              </a:rPr>
              <a:t> A.</a:t>
            </a:r>
            <a:r>
              <a:rPr lang="en-GB" sz="1800" b="1" dirty="0" smtClean="0">
                <a:solidFill>
                  <a:srgbClr val="2456A2"/>
                </a:solidFill>
              </a:rPr>
              <a:t>, </a:t>
            </a:r>
            <a:r>
              <a:rPr lang="en-GB" sz="1800" b="1" dirty="0" err="1" smtClean="0">
                <a:solidFill>
                  <a:srgbClr val="2456A2"/>
                </a:solidFill>
              </a:rPr>
              <a:t>Mohorko</a:t>
            </a:r>
            <a:r>
              <a:rPr lang="sl-SI" sz="1800" b="1" dirty="0" smtClean="0">
                <a:solidFill>
                  <a:srgbClr val="2456A2"/>
                </a:solidFill>
              </a:rPr>
              <a:t> T.</a:t>
            </a:r>
            <a:r>
              <a:rPr lang="en-GB" sz="1800" b="1" dirty="0" smtClean="0">
                <a:solidFill>
                  <a:srgbClr val="2456A2"/>
                </a:solidFill>
              </a:rPr>
              <a:t>, </a:t>
            </a:r>
            <a:r>
              <a:rPr lang="en-GB" sz="1800" b="1" dirty="0" err="1" smtClean="0">
                <a:solidFill>
                  <a:srgbClr val="2456A2"/>
                </a:solidFill>
              </a:rPr>
              <a:t>Rebolj</a:t>
            </a:r>
            <a:r>
              <a:rPr lang="sl-SI" sz="1800" b="1" dirty="0" smtClean="0">
                <a:solidFill>
                  <a:srgbClr val="2456A2"/>
                </a:solidFill>
              </a:rPr>
              <a:t> D.</a:t>
            </a:r>
            <a:r>
              <a:rPr lang="en-GB" sz="1800" b="1" dirty="0" smtClean="0">
                <a:solidFill>
                  <a:srgbClr val="2456A2"/>
                </a:solidFill>
              </a:rPr>
              <a:t>, </a:t>
            </a:r>
            <a:r>
              <a:rPr lang="en-GB" sz="1800" b="1" dirty="0" err="1" smtClean="0">
                <a:solidFill>
                  <a:srgbClr val="2456A2"/>
                </a:solidFill>
              </a:rPr>
              <a:t>Šiling</a:t>
            </a:r>
            <a:r>
              <a:rPr lang="sl-SI" sz="1800" b="1" dirty="0" smtClean="0">
                <a:solidFill>
                  <a:srgbClr val="2456A2"/>
                </a:solidFill>
              </a:rPr>
              <a:t> R.</a:t>
            </a:r>
            <a:r>
              <a:rPr lang="en-GB" sz="1800" b="1" dirty="0" smtClean="0">
                <a:solidFill>
                  <a:srgbClr val="2456A2"/>
                </a:solidFill>
              </a:rPr>
              <a:t>, </a:t>
            </a:r>
            <a:r>
              <a:rPr lang="en-GB" sz="1800" b="1" dirty="0" err="1" smtClean="0">
                <a:solidFill>
                  <a:srgbClr val="2456A2"/>
                </a:solidFill>
              </a:rPr>
              <a:t>Zakrajšek</a:t>
            </a:r>
            <a:r>
              <a:rPr lang="sl-SI" sz="1800" b="1" dirty="0" smtClean="0">
                <a:solidFill>
                  <a:srgbClr val="2456A2"/>
                </a:solidFill>
              </a:rPr>
              <a:t> J.</a:t>
            </a:r>
            <a:r>
              <a:rPr lang="en-GB" sz="1800" b="1" dirty="0" smtClean="0">
                <a:solidFill>
                  <a:srgbClr val="2456A2"/>
                </a:solidFill>
              </a:rPr>
              <a:t>, </a:t>
            </a:r>
            <a:r>
              <a:rPr lang="en-GB" sz="1800" b="1" dirty="0" err="1" smtClean="0">
                <a:solidFill>
                  <a:srgbClr val="2456A2"/>
                </a:solidFill>
              </a:rPr>
              <a:t>Zelnik</a:t>
            </a:r>
            <a:r>
              <a:rPr lang="sl-SI" sz="1800" b="1" dirty="0" smtClean="0">
                <a:solidFill>
                  <a:srgbClr val="2456A2"/>
                </a:solidFill>
              </a:rPr>
              <a:t> I.</a:t>
            </a:r>
            <a:br>
              <a:rPr lang="sl-SI" sz="1800" b="1" dirty="0" smtClean="0">
                <a:solidFill>
                  <a:srgbClr val="2456A2"/>
                </a:solidFill>
              </a:rPr>
            </a:br>
            <a:endParaRPr lang="en-US" sz="1800" dirty="0"/>
          </a:p>
        </p:txBody>
      </p:sp>
      <p:sp>
        <p:nvSpPr>
          <p:cNvPr id="7" name="Content Placeholder 6"/>
          <p:cNvSpPr>
            <a:spLocks noGrp="1"/>
          </p:cNvSpPr>
          <p:nvPr>
            <p:ph idx="1"/>
          </p:nvPr>
        </p:nvSpPr>
        <p:spPr>
          <a:xfrm>
            <a:off x="179512" y="2636912"/>
            <a:ext cx="8640960" cy="3352439"/>
          </a:xfrm>
        </p:spPr>
        <p:txBody>
          <a:bodyPr>
            <a:normAutofit fontScale="92500" lnSpcReduction="20000"/>
          </a:bodyPr>
          <a:lstStyle/>
          <a:p>
            <a:pPr>
              <a:spcAft>
                <a:spcPts val="600"/>
              </a:spcAft>
            </a:pPr>
            <a:r>
              <a:rPr lang="sl-SI" sz="2800" dirty="0" smtClean="0"/>
              <a:t>“Trajnostno” upravljanje porečij je možno le ob dobrem poznavanju vodnih ekosistemov in značilnosti </a:t>
            </a:r>
            <a:r>
              <a:rPr lang="sl-SI" sz="2800" dirty="0" smtClean="0"/>
              <a:t>porečij.</a:t>
            </a:r>
            <a:endParaRPr lang="sl-SI" sz="2800" dirty="0" smtClean="0"/>
          </a:p>
          <a:p>
            <a:pPr>
              <a:spcAft>
                <a:spcPts val="600"/>
              </a:spcAft>
            </a:pPr>
            <a:r>
              <a:rPr lang="sl-SI" sz="2800" dirty="0" smtClean="0"/>
              <a:t>Razviti model je treba preveriti še na drugih tipih vodotokov in ga razviti za druge tipe rabe </a:t>
            </a:r>
            <a:r>
              <a:rPr lang="sl-SI" sz="2800" dirty="0" smtClean="0"/>
              <a:t>voda. </a:t>
            </a:r>
            <a:endParaRPr lang="sl-SI" sz="2800" dirty="0" smtClean="0"/>
          </a:p>
          <a:p>
            <a:pPr>
              <a:spcAft>
                <a:spcPts val="600"/>
              </a:spcAft>
            </a:pPr>
            <a:r>
              <a:rPr lang="sl-SI" sz="2800" dirty="0" smtClean="0"/>
              <a:t>Nujno je skupno delovanje strokovnih inštitucij s podporo državnih </a:t>
            </a:r>
            <a:r>
              <a:rPr lang="sl-SI" sz="2800" dirty="0" smtClean="0"/>
              <a:t>inštitucij.</a:t>
            </a:r>
            <a:endParaRPr lang="sl-SI" sz="2800" dirty="0" smtClean="0"/>
          </a:p>
          <a:p>
            <a:pPr>
              <a:spcAft>
                <a:spcPts val="600"/>
              </a:spcAft>
            </a:pPr>
            <a:r>
              <a:rPr lang="sl-SI" sz="2800" dirty="0" smtClean="0"/>
              <a:t>Prenos ugotovitev iz raziskav v zakonodajo je nujno </a:t>
            </a:r>
            <a:r>
              <a:rPr lang="sl-SI" sz="2800" dirty="0" smtClean="0"/>
              <a:t>potreben.</a:t>
            </a:r>
            <a:endParaRPr lang="sl-SI" sz="2800" dirty="0" smtClean="0"/>
          </a:p>
          <a:p>
            <a:endParaRPr lang="en-US" dirty="0"/>
          </a:p>
        </p:txBody>
      </p:sp>
      <p:sp>
        <p:nvSpPr>
          <p:cNvPr id="8" name="Rectangle 7"/>
          <p:cNvSpPr/>
          <p:nvPr/>
        </p:nvSpPr>
        <p:spPr>
          <a:xfrm>
            <a:off x="457200" y="1681644"/>
            <a:ext cx="6160789" cy="523220"/>
          </a:xfrm>
          <a:prstGeom prst="rect">
            <a:avLst/>
          </a:prstGeom>
        </p:spPr>
        <p:txBody>
          <a:bodyPr wrap="none">
            <a:spAutoFit/>
          </a:bodyPr>
          <a:lstStyle/>
          <a:p>
            <a:pPr>
              <a:spcBef>
                <a:spcPct val="0"/>
              </a:spcBef>
            </a:pPr>
            <a:r>
              <a:rPr lang="sl-SI" sz="2800" b="1" dirty="0">
                <a:solidFill>
                  <a:srgbClr val="FBC56F"/>
                </a:solidFill>
              </a:rPr>
              <a:t>VPRAŠANJA / PREDLOGI ZA RAZPRAVO</a:t>
            </a:r>
            <a:r>
              <a:rPr lang="sl-SI" sz="2800" b="1" dirty="0" smtClean="0">
                <a:solidFill>
                  <a:srgbClr val="FBC56F"/>
                </a:solidFill>
              </a:rPr>
              <a:t>:</a:t>
            </a:r>
            <a:endParaRPr lang="sl-SI" sz="2800" b="1" dirty="0">
              <a:solidFill>
                <a:srgbClr val="FBC56F"/>
              </a:solidFill>
            </a:endParaRPr>
          </a:p>
        </p:txBody>
      </p:sp>
      <p:pic>
        <p:nvPicPr>
          <p:cNvPr id="9" name="Picture 8" descr="LOGO.png"/>
          <p:cNvPicPr>
            <a:picLocks noChangeAspect="1"/>
          </p:cNvPicPr>
          <p:nvPr/>
        </p:nvPicPr>
        <p:blipFill>
          <a:blip r:embed="rId3" cstate="print"/>
          <a:srcRect r="72981" b="23077"/>
          <a:stretch>
            <a:fillRect/>
          </a:stretch>
        </p:blipFill>
        <p:spPr>
          <a:xfrm>
            <a:off x="8172400" y="5877272"/>
            <a:ext cx="720080" cy="757979"/>
          </a:xfrm>
          <a:prstGeom prst="rect">
            <a:avLst/>
          </a:prstGeom>
        </p:spPr>
      </p:pic>
      <p:pic>
        <p:nvPicPr>
          <p:cNvPr id="78" name="Picture 2" descr="C:\Users\vpetkovska\Documents\projekti\CRP_eko pretok\DS4\potencialne vzhod_081014\Oplotnica_081014_3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80" y="1196751"/>
            <a:ext cx="1877945" cy="14084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8487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410</Words>
  <Application>Microsoft Office PowerPoint</Application>
  <PresentationFormat>On-screen Show (4:3)</PresentationFormat>
  <Paragraphs>19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3-06: Dobro ekološko stanje lahko zagotovimo kljub odvzemu vode - primer alpskih vodotokov / Urbanič G., Smolar Žvanut N., Pavlin Urbanič M., Kosi G., Podgornik S., Petkovska V., Anzeljc D., Blumauer S., Čarf M., Djurović B., Eleršek T., Hrovat M., Jenič A., Knehtl M., Kolman G., Krivograd Klemenčič A., Mohorko T., Rebolj D., Šiling R., Zakrajšek J., Zelnik I. </vt:lpstr>
      <vt:lpstr>3-06: Dobro ekološko stanje lahko zagotovimo kljub odvzemu vode - primer alpskih vodotokov / Urbanič G., Smolar Žvanut N., Pavlin Urbanič M., Kosi G., Podgornik S., Petkovska V., Anzeljc D., Blumauer S., Čarf M., Djurović B., Eleršek T., Hrovat M., Jenič A., Knehtl M., Kolman G., Krivograd Klemenčič A., Mohorko T., Rebolj D., Šiling R., Zakrajšek J., Zelnik 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c:title>
  <dc:creator>dani</dc:creator>
  <cp:lastModifiedBy>gurbanic</cp:lastModifiedBy>
  <cp:revision>61</cp:revision>
  <dcterms:created xsi:type="dcterms:W3CDTF">2017-03-22T17:34:39Z</dcterms:created>
  <dcterms:modified xsi:type="dcterms:W3CDTF">2017-04-12T09:37:38Z</dcterms:modified>
</cp:coreProperties>
</file>