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4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C56F"/>
    <a:srgbClr val="2456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9001" autoAdjust="0"/>
  </p:normalViewPr>
  <p:slideViewPr>
    <p:cSldViewPr>
      <p:cViewPr>
        <p:scale>
          <a:sx n="90" d="100"/>
          <a:sy n="90" d="100"/>
        </p:scale>
        <p:origin x="-37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6A40F-7F6B-4674-92E1-0B90BB4B189B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16539-8216-4FBF-8DF3-5F7F346B83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3348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539-8216-4FBF-8DF3-5F7F346B832A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6713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539-8216-4FBF-8DF3-5F7F346B832A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6713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620688"/>
            <a:ext cx="4614907" cy="34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427188">
            <a:off x="938625" y="1845259"/>
            <a:ext cx="2526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bg1">
                    <a:lumMod val="65000"/>
                  </a:schemeClr>
                </a:solidFill>
              </a:rPr>
              <a:t>RANLJIVOST</a:t>
            </a:r>
            <a:endParaRPr 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lvl="0" algn="just"/>
            <a:r>
              <a:rPr lang="sl-SI" sz="1800" b="1" dirty="0" smtClean="0">
                <a:solidFill>
                  <a:srgbClr val="2456A2"/>
                </a:solidFill>
              </a:rPr>
              <a:t>3-07: Bistvo, očem nevidno – prikriti pritisk na kraške podzemne vode /Prelovšek M., </a:t>
            </a:r>
            <a:r>
              <a:rPr lang="sl-SI" sz="1800" b="1" dirty="0" err="1" smtClean="0">
                <a:solidFill>
                  <a:srgbClr val="2456A2"/>
                </a:solidFill>
              </a:rPr>
              <a:t>Zega</a:t>
            </a:r>
            <a:r>
              <a:rPr lang="sl-SI" sz="1800" b="1" dirty="0" smtClean="0">
                <a:solidFill>
                  <a:srgbClr val="2456A2"/>
                </a:solidFill>
              </a:rPr>
              <a:t> M.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dirty="0" smtClean="0"/>
              <a:t>Specifike kraškega vodonosnika:</a:t>
            </a:r>
            <a:endParaRPr lang="sl-SI" sz="1800" dirty="0" smtClean="0">
              <a:cs typeface="Times New Roman"/>
            </a:endParaRPr>
          </a:p>
          <a:p>
            <a:pPr marL="715963" lvl="1" indent="-315913">
              <a:buFont typeface="+mj-lt"/>
              <a:buAutoNum type="alphaLcParenR"/>
            </a:pPr>
            <a:r>
              <a:rPr lang="sl-SI" sz="1800" dirty="0" smtClean="0">
                <a:cs typeface="Times New Roman"/>
              </a:rPr>
              <a:t>odsotnost primarne </a:t>
            </a:r>
            <a:r>
              <a:rPr lang="sl-SI" sz="1800" dirty="0" err="1" smtClean="0">
                <a:cs typeface="Times New Roman"/>
              </a:rPr>
              <a:t>bioprodukcije</a:t>
            </a:r>
            <a:r>
              <a:rPr lang="sl-SI" sz="1800" dirty="0" smtClean="0">
                <a:cs typeface="Times New Roman"/>
              </a:rPr>
              <a:t>-</a:t>
            </a:r>
            <a:r>
              <a:rPr lang="sl-SI" sz="1800" dirty="0" err="1" smtClean="0">
                <a:cs typeface="Times New Roman"/>
              </a:rPr>
              <a:t>evtr</a:t>
            </a:r>
            <a:r>
              <a:rPr lang="sl-SI" sz="1800" dirty="0" smtClean="0">
                <a:cs typeface="Times New Roman"/>
              </a:rPr>
              <a:t>.?,</a:t>
            </a:r>
          </a:p>
          <a:p>
            <a:pPr marL="715963" lvl="1" indent="-315913">
              <a:buFont typeface="+mj-lt"/>
              <a:buAutoNum type="alphaLcParenR"/>
            </a:pPr>
            <a:r>
              <a:rPr lang="sl-SI" sz="1800" dirty="0" smtClean="0"/>
              <a:t>omejeno prehajanje O</a:t>
            </a:r>
            <a:r>
              <a:rPr lang="sl-SI" sz="1800" baseline="-25000" dirty="0" smtClean="0"/>
              <a:t>2</a:t>
            </a:r>
            <a:r>
              <a:rPr lang="sl-SI" sz="1800" dirty="0" smtClean="0"/>
              <a:t> v vodo,</a:t>
            </a:r>
          </a:p>
          <a:p>
            <a:pPr marL="715963" lvl="1" indent="-315913">
              <a:buFont typeface="+mj-lt"/>
              <a:buAutoNum type="alphaLcParenR"/>
            </a:pPr>
            <a:r>
              <a:rPr lang="sl-SI" sz="1800" dirty="0" smtClean="0"/>
              <a:t>dolgi in kratki zadrževalni časi,</a:t>
            </a:r>
          </a:p>
          <a:p>
            <a:pPr marL="400050" lvl="1" indent="0">
              <a:buNone/>
            </a:pPr>
            <a:r>
              <a:rPr lang="sl-SI" sz="1800" dirty="0" smtClean="0">
                <a:sym typeface="Wingdings"/>
              </a:rPr>
              <a:t>     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>
                <a:sym typeface="Wingdings" panose="05000000000000000000" pitchFamily="2" charset="2"/>
              </a:rPr>
              <a:t>efektivno le </a:t>
            </a:r>
            <a:r>
              <a:rPr lang="sl-SI" sz="1800" dirty="0" smtClean="0">
                <a:sym typeface="Wingdings" panose="05000000000000000000" pitchFamily="2" charset="2"/>
              </a:rPr>
              <a:t>redčenje,</a:t>
            </a:r>
            <a:endParaRPr lang="sl-SI" sz="1800" dirty="0"/>
          </a:p>
          <a:p>
            <a:pPr marL="715963" lvl="1" indent="-315913">
              <a:buFont typeface="+mj-lt"/>
              <a:buAutoNum type="alphaLcParenR" startAt="4"/>
            </a:pPr>
            <a:r>
              <a:rPr lang="sl-SI" sz="1800" dirty="0" smtClean="0"/>
              <a:t>sporadičen vpogled v stanje.</a:t>
            </a:r>
          </a:p>
          <a:p>
            <a:pPr marL="400050" lvl="1" indent="0">
              <a:buNone/>
            </a:pPr>
            <a:endParaRPr lang="sl-SI" sz="700" dirty="0" smtClean="0"/>
          </a:p>
          <a:p>
            <a:pPr marL="0" indent="0">
              <a:buNone/>
            </a:pPr>
            <a:r>
              <a:rPr lang="sl-SI" sz="2000" b="1" dirty="0"/>
              <a:t>A</a:t>
            </a:r>
            <a:r>
              <a:rPr lang="sl-SI" sz="2000" b="1" dirty="0" smtClean="0"/>
              <a:t>ntropogeni pritiski (</a:t>
            </a:r>
            <a:r>
              <a:rPr lang="sl-SI" sz="2000" b="1" u="sng" dirty="0" smtClean="0"/>
              <a:t>kmetijska raba</a:t>
            </a:r>
            <a:r>
              <a:rPr lang="sl-SI" sz="2000" b="1" dirty="0" smtClean="0"/>
              <a:t> in </a:t>
            </a:r>
            <a:r>
              <a:rPr lang="sl-SI" sz="2000" b="1" u="sng" dirty="0" smtClean="0"/>
              <a:t>čistilne naprave na krasu):</a:t>
            </a:r>
          </a:p>
          <a:p>
            <a:pPr marL="625475" lvl="1" indent="-225425">
              <a:buFontTx/>
              <a:buChar char="-"/>
            </a:pPr>
            <a:r>
              <a:rPr lang="sl-SI" sz="1800" dirty="0" smtClean="0"/>
              <a:t>podzemlje</a:t>
            </a:r>
            <a:r>
              <a:rPr lang="sl-SI" sz="1800" dirty="0" smtClean="0">
                <a:sym typeface="Wingdings"/>
              </a:rPr>
              <a:t></a:t>
            </a:r>
            <a:r>
              <a:rPr lang="sl-SI" sz="1800" dirty="0" smtClean="0"/>
              <a:t>prikritost nepravilnega gnojenja/delovanja ČN,</a:t>
            </a:r>
          </a:p>
          <a:p>
            <a:pPr marL="625475" lvl="1" indent="-225425">
              <a:buFontTx/>
              <a:buChar char="-"/>
            </a:pPr>
            <a:r>
              <a:rPr lang="sl-SI" sz="1800" dirty="0" smtClean="0"/>
              <a:t>lokalnost vpliva (skromna poselitev</a:t>
            </a:r>
            <a:r>
              <a:rPr lang="sl-SI" sz="1800" dirty="0" smtClean="0">
                <a:sym typeface="Wingdings"/>
              </a:rPr>
              <a:t></a:t>
            </a:r>
            <a:r>
              <a:rPr lang="sl-SI" sz="1800" dirty="0" smtClean="0"/>
              <a:t>mreža ARSO odraža stopnjo razredčevanja),</a:t>
            </a:r>
          </a:p>
          <a:p>
            <a:pPr marL="625475" lvl="1" indent="-225425">
              <a:buFontTx/>
              <a:buChar char="-"/>
            </a:pPr>
            <a:r>
              <a:rPr lang="sl-SI" sz="1800" dirty="0" err="1" smtClean="0"/>
              <a:t>nepri</a:t>
            </a:r>
            <a:r>
              <a:rPr lang="sl-SI" sz="1800" dirty="0" smtClean="0"/>
              <a:t>-/prekomerna (i)legalna raba stranskih produktov </a:t>
            </a:r>
            <a:r>
              <a:rPr lang="sl-SI" sz="1800" dirty="0" err="1" smtClean="0"/>
              <a:t>int</a:t>
            </a:r>
            <a:r>
              <a:rPr lang="sl-SI" sz="1800" dirty="0" smtClean="0"/>
              <a:t>./</a:t>
            </a:r>
            <a:r>
              <a:rPr lang="sl-SI" sz="1800" dirty="0" err="1" smtClean="0"/>
              <a:t>ind</a:t>
            </a:r>
            <a:r>
              <a:rPr lang="sl-SI" sz="1800" dirty="0" smtClean="0"/>
              <a:t>. kmetijstva,</a:t>
            </a:r>
          </a:p>
          <a:p>
            <a:pPr marL="625475" lvl="1" indent="-225425">
              <a:buFontTx/>
              <a:buChar char="-"/>
            </a:pPr>
            <a:r>
              <a:rPr lang="sl-SI" sz="1800" dirty="0" smtClean="0">
                <a:cs typeface="Times New Roman"/>
              </a:rPr>
              <a:t>neupoštevanje specifičnosti </a:t>
            </a:r>
            <a:r>
              <a:rPr lang="sl-SI" sz="1800" dirty="0">
                <a:cs typeface="Times New Roman"/>
              </a:rPr>
              <a:t>krasa (iztočni parametri iz </a:t>
            </a:r>
            <a:r>
              <a:rPr lang="sl-SI" sz="1800" dirty="0" smtClean="0">
                <a:cs typeface="Times New Roman"/>
              </a:rPr>
              <a:t>ČN, gnojenje),</a:t>
            </a:r>
          </a:p>
          <a:p>
            <a:pPr marL="625475" lvl="1" indent="-225425">
              <a:buFontTx/>
              <a:buChar char="-"/>
            </a:pPr>
            <a:r>
              <a:rPr lang="sl-SI" sz="1800" dirty="0"/>
              <a:t>normativi (npr. nitrat) </a:t>
            </a:r>
            <a:r>
              <a:rPr lang="sl-SI" sz="1800" b="1" dirty="0">
                <a:latin typeface="Times New Roman"/>
                <a:cs typeface="Times New Roman"/>
              </a:rPr>
              <a:t>≠ </a:t>
            </a:r>
            <a:r>
              <a:rPr lang="sl-SI" sz="1800" dirty="0">
                <a:cs typeface="Times New Roman"/>
              </a:rPr>
              <a:t>ugodno stanje habitata podzemnih </a:t>
            </a:r>
            <a:r>
              <a:rPr lang="sl-SI" sz="1800" dirty="0" smtClean="0">
                <a:cs typeface="Times New Roman"/>
              </a:rPr>
              <a:t>vrst</a:t>
            </a:r>
            <a:r>
              <a:rPr lang="sl-SI" sz="1800" dirty="0">
                <a:cs typeface="Times New Roman"/>
              </a:rPr>
              <a:t>.</a:t>
            </a:r>
            <a:endParaRPr lang="sl-SI" sz="1800" dirty="0" smtClean="0">
              <a:cs typeface="Times New Roman"/>
            </a:endParaRPr>
          </a:p>
          <a:p>
            <a:pPr marL="400050" lvl="1" indent="0">
              <a:buNone/>
            </a:pPr>
            <a:endParaRPr lang="sl-SI" sz="500" dirty="0" smtClean="0">
              <a:cs typeface="Times New Roman"/>
            </a:endParaRPr>
          </a:p>
          <a:p>
            <a:pPr marL="0" indent="0">
              <a:buNone/>
            </a:pPr>
            <a:r>
              <a:rPr lang="sl-SI" sz="2000" b="1" dirty="0" smtClean="0">
                <a:cs typeface="Times New Roman"/>
              </a:rPr>
              <a:t>Posledice:</a:t>
            </a:r>
          </a:p>
          <a:p>
            <a:pPr marL="625475" lvl="1" indent="-176213">
              <a:buFont typeface="Arial" panose="020B0604020202020204" pitchFamily="34" charset="0"/>
              <a:buChar char="-"/>
            </a:pPr>
            <a:r>
              <a:rPr lang="sl-SI" sz="1800" dirty="0">
                <a:cs typeface="Times New Roman"/>
              </a:rPr>
              <a:t>l</a:t>
            </a:r>
            <a:r>
              <a:rPr lang="sl-SI" sz="1800" dirty="0" smtClean="0">
                <a:cs typeface="Times New Roman"/>
              </a:rPr>
              <a:t>okalne </a:t>
            </a:r>
            <a:r>
              <a:rPr lang="sl-SI" sz="1800" dirty="0">
                <a:cs typeface="Times New Roman"/>
              </a:rPr>
              <a:t>preobremenitve (Kočevsko polje, Loška </a:t>
            </a:r>
            <a:r>
              <a:rPr lang="sl-SI" sz="1800" dirty="0" smtClean="0">
                <a:cs typeface="Times New Roman"/>
              </a:rPr>
              <a:t>dolina, </a:t>
            </a:r>
            <a:r>
              <a:rPr lang="sl-SI" sz="1800" dirty="0" err="1" smtClean="0">
                <a:cs typeface="Times New Roman"/>
              </a:rPr>
              <a:t>Kačna</a:t>
            </a:r>
            <a:r>
              <a:rPr lang="sl-SI" sz="1800" dirty="0" smtClean="0">
                <a:cs typeface="Times New Roman"/>
              </a:rPr>
              <a:t> jama, </a:t>
            </a:r>
            <a:r>
              <a:rPr lang="sl-SI" sz="1800" dirty="0">
                <a:cs typeface="Times New Roman"/>
              </a:rPr>
              <a:t>(Nova) Križna </a:t>
            </a:r>
            <a:r>
              <a:rPr lang="sl-SI" sz="1800" dirty="0" smtClean="0">
                <a:cs typeface="Times New Roman"/>
              </a:rPr>
              <a:t>jama, Planinska in Postojnska jama…),</a:t>
            </a:r>
          </a:p>
          <a:p>
            <a:pPr marL="627063" indent="0">
              <a:buNone/>
            </a:pPr>
            <a:r>
              <a:rPr lang="sl-SI" sz="1800" dirty="0" smtClean="0">
                <a:cs typeface="Times New Roman"/>
                <a:sym typeface="Wingdings"/>
              </a:rPr>
              <a:t>po-/izginjanje organizmov/populacij-npr. proteus (Plan. </a:t>
            </a:r>
            <a:r>
              <a:rPr lang="sl-SI" sz="1800" dirty="0">
                <a:cs typeface="Times New Roman"/>
                <a:sym typeface="Wingdings"/>
              </a:rPr>
              <a:t>j</a:t>
            </a:r>
            <a:r>
              <a:rPr lang="sl-SI" sz="1800" dirty="0" smtClean="0">
                <a:cs typeface="Times New Roman"/>
                <a:sym typeface="Wingdings"/>
              </a:rPr>
              <a:t>., Kočevsko polje, Bela krajina…), celo v Natura 2000 „proteus območjih“!</a:t>
            </a:r>
            <a:endParaRPr lang="sl-SI" sz="1800" dirty="0" smtClean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 cstate="print"/>
          <a:srcRect r="72981" b="23077"/>
          <a:stretch>
            <a:fillRect/>
          </a:stretch>
        </p:blipFill>
        <p:spPr>
          <a:xfrm>
            <a:off x="8388424" y="6055397"/>
            <a:ext cx="720080" cy="75797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4810" y="780488"/>
            <a:ext cx="1923694" cy="697019"/>
          </a:xfrm>
          <a:prstGeom prst="rect">
            <a:avLst/>
          </a:prstGeom>
        </p:spPr>
      </p:pic>
      <p:pic>
        <p:nvPicPr>
          <p:cNvPr id="23" name="Picture 16" descr="IZRK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34846" y="836712"/>
            <a:ext cx="576065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 descr="ZRC SAZU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54927" y="814232"/>
            <a:ext cx="52894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9802538">
            <a:off x="5685076" y="1798084"/>
            <a:ext cx="229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bg1">
                    <a:lumMod val="65000"/>
                  </a:schemeClr>
                </a:solidFill>
              </a:rPr>
              <a:t>VREDNOST</a:t>
            </a:r>
            <a:endParaRPr 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0381" y="1380545"/>
            <a:ext cx="32305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775" indent="-358775">
              <a:buFont typeface="+mj-lt"/>
              <a:buAutoNum type="alphaLcParenR"/>
            </a:pPr>
            <a:r>
              <a:rPr lang="sl-SI" dirty="0" err="1" smtClean="0"/>
              <a:t>biodiverziteta</a:t>
            </a:r>
            <a:r>
              <a:rPr lang="sl-SI" dirty="0" smtClean="0"/>
              <a:t> in proteus,</a:t>
            </a:r>
          </a:p>
          <a:p>
            <a:r>
              <a:rPr lang="sl-SI" dirty="0" smtClean="0">
                <a:sym typeface="Wingdings"/>
              </a:rPr>
              <a:t>     nizka toleranca na hranila,</a:t>
            </a:r>
            <a:endParaRPr lang="sl-SI" dirty="0" smtClean="0"/>
          </a:p>
          <a:p>
            <a:pPr marL="358775" indent="-358775">
              <a:buFont typeface="+mj-lt"/>
              <a:buAutoNum type="alphaLcParenR"/>
            </a:pPr>
            <a:r>
              <a:rPr lang="sl-SI" dirty="0" smtClean="0"/>
              <a:t>jame-vrednote državnega p.,</a:t>
            </a:r>
          </a:p>
          <a:p>
            <a:pPr marL="358775" indent="-358775">
              <a:buFont typeface="+mj-lt"/>
              <a:buAutoNum type="alphaLcParenR"/>
            </a:pPr>
            <a:r>
              <a:rPr lang="sl-SI" dirty="0" smtClean="0"/>
              <a:t>zavarovana območja,</a:t>
            </a:r>
          </a:p>
          <a:p>
            <a:pPr marL="358775" indent="-358775">
              <a:buFont typeface="+mj-lt"/>
              <a:buAutoNum type="alphaLcParenR"/>
            </a:pPr>
            <a:r>
              <a:rPr lang="sl-SI" dirty="0" smtClean="0"/>
              <a:t>pitna voda.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8560" y="1242338"/>
            <a:ext cx="4827645" cy="29067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0721" y="620688"/>
            <a:ext cx="619989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705" y="1108023"/>
            <a:ext cx="4809655" cy="34010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95055"/>
            <a:ext cx="7113091" cy="474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2004" y="632808"/>
            <a:ext cx="5705298" cy="38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8615" y="616370"/>
            <a:ext cx="4720745" cy="35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792088"/>
          </a:xfrm>
        </p:spPr>
        <p:txBody>
          <a:bodyPr>
            <a:normAutofit/>
          </a:bodyPr>
          <a:lstStyle/>
          <a:p>
            <a:pPr lvl="0" algn="just"/>
            <a:r>
              <a:rPr lang="sl-SI" sz="1800" b="1" dirty="0" smtClean="0">
                <a:solidFill>
                  <a:srgbClr val="2456A2"/>
                </a:solidFill>
              </a:rPr>
              <a:t>3-07: Bistvo, očem nevidno – prikriti pritisk na kraške podzemne vode /Prelovšek M., </a:t>
            </a:r>
            <a:r>
              <a:rPr lang="sl-SI" sz="1800" b="1" dirty="0" err="1" smtClean="0">
                <a:solidFill>
                  <a:srgbClr val="2456A2"/>
                </a:solidFill>
              </a:rPr>
              <a:t>Zega</a:t>
            </a:r>
            <a:r>
              <a:rPr lang="sl-SI" sz="1800" b="1" dirty="0" smtClean="0">
                <a:solidFill>
                  <a:srgbClr val="2456A2"/>
                </a:solidFill>
              </a:rPr>
              <a:t> M.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1556791"/>
            <a:ext cx="8928992" cy="49685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b="1" dirty="0" smtClean="0"/>
              <a:t>Negativne aktivnosti na površini se na krasu odražajo očem prikrito – v podzemlju!</a:t>
            </a:r>
          </a:p>
          <a:p>
            <a:endParaRPr lang="sl-SI" sz="2400" b="1" dirty="0" smtClean="0"/>
          </a:p>
          <a:p>
            <a:pPr marL="0" indent="0">
              <a:buNone/>
            </a:pPr>
            <a:r>
              <a:rPr lang="sl-SI" sz="2400" b="1" dirty="0" smtClean="0"/>
              <a:t>Prilagoditev specifikam krasa:</a:t>
            </a:r>
          </a:p>
          <a:p>
            <a:pPr marL="857250" lvl="1" indent="-457200">
              <a:buFont typeface="+mj-lt"/>
              <a:buAutoNum type="arabicPeriod"/>
            </a:pPr>
            <a:r>
              <a:rPr lang="sl-SI" sz="2200" b="1" dirty="0" smtClean="0"/>
              <a:t>iztočne vode ČN:</a:t>
            </a:r>
            <a:endParaRPr lang="sl-SI" sz="2200" b="1" dirty="0" smtClean="0">
              <a:solidFill>
                <a:srgbClr val="FF0000"/>
              </a:solidFill>
            </a:endParaRPr>
          </a:p>
          <a:p>
            <a:pPr lvl="2" indent="-342900">
              <a:buFontTx/>
              <a:buChar char="-"/>
            </a:pPr>
            <a:r>
              <a:rPr lang="sl-SI" sz="2200" dirty="0" smtClean="0"/>
              <a:t>zakonodajna prilagoditev iztočnih parametrov, terciarno čiščenje (odstranitev hranil; rastlinske ČN), viden in dostopen iztok, zadrževalni bazen (za primer okvare), nadzor-zvezen in naključen/nenapovedan </a:t>
            </a:r>
            <a:r>
              <a:rPr lang="sl-SI" sz="2200" dirty="0" err="1" smtClean="0"/>
              <a:t>monitoring</a:t>
            </a:r>
            <a:r>
              <a:rPr lang="sl-SI" sz="2200" dirty="0" smtClean="0"/>
              <a:t>,</a:t>
            </a:r>
          </a:p>
          <a:p>
            <a:pPr marL="400050" lvl="1" indent="0">
              <a:buNone/>
            </a:pPr>
            <a:r>
              <a:rPr lang="sl-SI" sz="2200" b="1" dirty="0" smtClean="0"/>
              <a:t>2.    kmetijska raba:</a:t>
            </a:r>
          </a:p>
          <a:p>
            <a:pPr lvl="2" indent="-342900">
              <a:buFontTx/>
              <a:buChar char="-"/>
            </a:pPr>
            <a:r>
              <a:rPr lang="sl-SI" sz="2200" dirty="0" smtClean="0"/>
              <a:t>zakonodajna prilagoditev parametrov, sprememba časovne dinamike (zmanjšanje?) gnojenja, </a:t>
            </a:r>
            <a:r>
              <a:rPr lang="sl-SI" sz="2200" dirty="0" err="1" smtClean="0"/>
              <a:t>vzorčevanje</a:t>
            </a:r>
            <a:r>
              <a:rPr lang="sl-SI" sz="2200" dirty="0" smtClean="0"/>
              <a:t> pod biološko aktivnim slojem in prilagoditev gnojilnih načrtov rezultatom, nadzor-gnojilni načrti, kakovost vode v podzemlju</a:t>
            </a:r>
          </a:p>
          <a:p>
            <a:pPr marL="800100" lvl="2" indent="0">
              <a:buNone/>
            </a:pPr>
            <a:endParaRPr lang="sl-SI" sz="2200" dirty="0" smtClean="0"/>
          </a:p>
          <a:p>
            <a:pPr lvl="1" indent="-342900">
              <a:buFontTx/>
              <a:buChar char="-"/>
            </a:pPr>
            <a:endParaRPr lang="sl-SI" sz="2200" dirty="0" smtClean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 cstate="print"/>
          <a:srcRect r="72981" b="23077"/>
          <a:stretch>
            <a:fillRect/>
          </a:stretch>
        </p:blipFill>
        <p:spPr>
          <a:xfrm>
            <a:off x="8388424" y="6055397"/>
            <a:ext cx="720080" cy="75797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764704"/>
            <a:ext cx="1923694" cy="697019"/>
          </a:xfrm>
          <a:prstGeom prst="rect">
            <a:avLst/>
          </a:prstGeom>
        </p:spPr>
      </p:pic>
      <p:pic>
        <p:nvPicPr>
          <p:cNvPr id="10" name="Picture 16" descr="IZRK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92080" y="836712"/>
            <a:ext cx="576065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ZRC SAZU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836712"/>
            <a:ext cx="52894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29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303</Words>
  <Application>Microsoft Office PowerPoint</Application>
  <PresentationFormat>Diaprojekcija na zaslonu (4:3)</PresentationFormat>
  <Paragraphs>35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 Theme</vt:lpstr>
      <vt:lpstr>3-07: Bistvo, očem nevidno – prikriti pritisk na kraške podzemne vode /Prelovšek M., Zega M.</vt:lpstr>
      <vt:lpstr>3-07: Bistvo, očem nevidno – prikriti pritisk na kraške podzemne vode /Prelovšek M., Zega 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 </cp:lastModifiedBy>
  <cp:revision>61</cp:revision>
  <dcterms:created xsi:type="dcterms:W3CDTF">2017-03-22T17:34:39Z</dcterms:created>
  <dcterms:modified xsi:type="dcterms:W3CDTF">2017-04-05T17:59:33Z</dcterms:modified>
</cp:coreProperties>
</file>