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3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56F"/>
    <a:srgbClr val="2456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00" autoAdjust="0"/>
  </p:normalViewPr>
  <p:slideViewPr>
    <p:cSldViewPr>
      <p:cViewPr varScale="1">
        <p:scale>
          <a:sx n="68" d="100"/>
          <a:sy n="68" d="100"/>
        </p:scale>
        <p:origin x="49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5BAFF-37C5-4912-8F42-04EF4C52A2F4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5D74E-EB08-43D4-9A0F-C76055CC6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12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5D74E-EB08-43D4-9A0F-C76055CC6D5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67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45303-C1F4-4631-A7E3-635C4C123EC7}" type="datetimeFigureOut">
              <a:rPr lang="sl-SI" smtClean="0"/>
              <a:pPr/>
              <a:t>1. 04. 2017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23528" y="-10285"/>
            <a:ext cx="8229600" cy="778098"/>
          </a:xfrm>
        </p:spPr>
        <p:txBody>
          <a:bodyPr>
            <a:normAutofit/>
          </a:bodyPr>
          <a:lstStyle/>
          <a:p>
            <a:pPr lvl="0" algn="l"/>
            <a:r>
              <a:rPr lang="en-US" sz="1800" b="1" dirty="0">
                <a:solidFill>
                  <a:srgbClr val="2456A2"/>
                </a:solidFill>
              </a:rPr>
              <a:t>3</a:t>
            </a:r>
            <a:r>
              <a:rPr lang="sl-SI" sz="1800" b="1" dirty="0" smtClean="0">
                <a:solidFill>
                  <a:srgbClr val="2456A2"/>
                </a:solidFill>
              </a:rPr>
              <a:t>-0</a:t>
            </a:r>
            <a:r>
              <a:rPr lang="en-US" sz="1800" b="1" dirty="0" smtClean="0">
                <a:solidFill>
                  <a:srgbClr val="2456A2"/>
                </a:solidFill>
              </a:rPr>
              <a:t>8</a:t>
            </a:r>
            <a:r>
              <a:rPr lang="sl-SI" sz="1800" b="1" dirty="0" smtClean="0">
                <a:solidFill>
                  <a:srgbClr val="2456A2"/>
                </a:solidFill>
              </a:rPr>
              <a:t>: </a:t>
            </a:r>
            <a:r>
              <a:rPr lang="en-US" sz="1800" b="1" dirty="0" err="1" smtClean="0">
                <a:solidFill>
                  <a:srgbClr val="2456A2"/>
                </a:solidFill>
              </a:rPr>
              <a:t>Elementi</a:t>
            </a:r>
            <a:r>
              <a:rPr lang="en-US" sz="1800" b="1" dirty="0" smtClean="0">
                <a:solidFill>
                  <a:srgbClr val="2456A2"/>
                </a:solidFill>
              </a:rPr>
              <a:t> v </a:t>
            </a:r>
            <a:r>
              <a:rPr lang="en-US" sz="1800" b="1" dirty="0" err="1" smtClean="0">
                <a:solidFill>
                  <a:srgbClr val="2456A2"/>
                </a:solidFill>
              </a:rPr>
              <a:t>vodi</a:t>
            </a:r>
            <a:r>
              <a:rPr lang="en-US" sz="1800" b="1" dirty="0" smtClean="0">
                <a:solidFill>
                  <a:srgbClr val="2456A2"/>
                </a:solidFill>
              </a:rPr>
              <a:t> in </a:t>
            </a:r>
            <a:r>
              <a:rPr lang="en-US" sz="1800" b="1" dirty="0" err="1" smtClean="0">
                <a:solidFill>
                  <a:srgbClr val="2456A2"/>
                </a:solidFill>
              </a:rPr>
              <a:t>sedimentih</a:t>
            </a:r>
            <a:r>
              <a:rPr lang="en-US" sz="1800" b="1" dirty="0" smtClean="0">
                <a:solidFill>
                  <a:srgbClr val="2456A2"/>
                </a:solidFill>
              </a:rPr>
              <a:t> med </a:t>
            </a:r>
            <a:r>
              <a:rPr lang="en-US" sz="1800" b="1" dirty="0" err="1" smtClean="0">
                <a:solidFill>
                  <a:srgbClr val="2456A2"/>
                </a:solidFill>
              </a:rPr>
              <a:t>visokim</a:t>
            </a:r>
            <a:r>
              <a:rPr lang="en-US" sz="1800" b="1" dirty="0" smtClean="0">
                <a:solidFill>
                  <a:srgbClr val="2456A2"/>
                </a:solidFill>
              </a:rPr>
              <a:t> in </a:t>
            </a:r>
            <a:r>
              <a:rPr lang="en-US" sz="1800" b="1" dirty="0" err="1" smtClean="0">
                <a:solidFill>
                  <a:srgbClr val="2456A2"/>
                </a:solidFill>
              </a:rPr>
              <a:t>nizkim</a:t>
            </a:r>
            <a:r>
              <a:rPr lang="en-US" sz="1800" b="1" dirty="0" smtClean="0">
                <a:solidFill>
                  <a:srgbClr val="2456A2"/>
                </a:solidFill>
              </a:rPr>
              <a:t> </a:t>
            </a:r>
            <a:r>
              <a:rPr lang="en-US" sz="1800" b="1" dirty="0" err="1" smtClean="0">
                <a:solidFill>
                  <a:srgbClr val="2456A2"/>
                </a:solidFill>
              </a:rPr>
              <a:t>vodostajem</a:t>
            </a:r>
            <a:r>
              <a:rPr lang="en-US" sz="1800" b="1" dirty="0" smtClean="0">
                <a:solidFill>
                  <a:srgbClr val="2456A2"/>
                </a:solidFill>
              </a:rPr>
              <a:t> </a:t>
            </a:r>
            <a:r>
              <a:rPr lang="en-US" sz="1800" b="1" dirty="0" err="1" smtClean="0">
                <a:solidFill>
                  <a:srgbClr val="2456A2"/>
                </a:solidFill>
              </a:rPr>
              <a:t>reke</a:t>
            </a:r>
            <a:r>
              <a:rPr lang="en-US" sz="1800" b="1" dirty="0" smtClean="0">
                <a:solidFill>
                  <a:srgbClr val="2456A2"/>
                </a:solidFill>
              </a:rPr>
              <a:t> Save </a:t>
            </a:r>
            <a:r>
              <a:rPr lang="sl-SI" sz="1800" b="1" dirty="0" smtClean="0">
                <a:solidFill>
                  <a:srgbClr val="2456A2"/>
                </a:solidFill>
              </a:rPr>
              <a:t>/M</a:t>
            </a:r>
            <a:r>
              <a:rPr lang="en-US" sz="1800" b="1" dirty="0" err="1" smtClean="0">
                <a:solidFill>
                  <a:srgbClr val="2456A2"/>
                </a:solidFill>
              </a:rPr>
              <a:t>ilačič</a:t>
            </a:r>
            <a:r>
              <a:rPr lang="en-US" sz="1800" b="1" dirty="0" smtClean="0">
                <a:solidFill>
                  <a:srgbClr val="2456A2"/>
                </a:solidFill>
              </a:rPr>
              <a:t> R., Zuliani T., Vidmar J., </a:t>
            </a:r>
            <a:r>
              <a:rPr lang="en-US" sz="1800" b="1" dirty="0" err="1" smtClean="0">
                <a:solidFill>
                  <a:srgbClr val="2456A2"/>
                </a:solidFill>
              </a:rPr>
              <a:t>Oprčkal</a:t>
            </a:r>
            <a:r>
              <a:rPr lang="en-US" sz="1800" b="1" dirty="0" smtClean="0">
                <a:solidFill>
                  <a:srgbClr val="2456A2"/>
                </a:solidFill>
              </a:rPr>
              <a:t> P., Pavec G., Ščančar J. 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3528" y="1140307"/>
            <a:ext cx="8496944" cy="86409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sl-SI" sz="1800" i="1" dirty="0" smtClean="0">
                <a:solidFill>
                  <a:srgbClr val="295898"/>
                </a:solidFill>
              </a:rPr>
              <a:t>Naravni dogodki kot so stoletne poplave (vzorčenje 2014), ki jim sledijo obdobja suše (vzorčenje 2015) pomembno vplivajo na koncentracije potencialno strupenih elementov (</a:t>
            </a:r>
            <a:r>
              <a:rPr lang="sl-SI" sz="1800" i="1" dirty="0" err="1" smtClean="0">
                <a:solidFill>
                  <a:srgbClr val="295898"/>
                </a:solidFill>
              </a:rPr>
              <a:t>PTE</a:t>
            </a:r>
            <a:r>
              <a:rPr lang="sl-SI" sz="1800" i="1" dirty="0" smtClean="0">
                <a:solidFill>
                  <a:srgbClr val="295898"/>
                </a:solidFill>
              </a:rPr>
              <a:t>; </a:t>
            </a:r>
            <a:r>
              <a:rPr lang="sl-SI" sz="1800" i="1" dirty="0" err="1" smtClean="0">
                <a:solidFill>
                  <a:srgbClr val="295898"/>
                </a:solidFill>
              </a:rPr>
              <a:t>Cd</a:t>
            </a:r>
            <a:r>
              <a:rPr lang="sl-SI" sz="1800" i="1" dirty="0" smtClean="0">
                <a:solidFill>
                  <a:srgbClr val="295898"/>
                </a:solidFill>
              </a:rPr>
              <a:t>, </a:t>
            </a:r>
            <a:r>
              <a:rPr lang="sl-SI" sz="1800" i="1" dirty="0" err="1" smtClean="0">
                <a:solidFill>
                  <a:srgbClr val="295898"/>
                </a:solidFill>
              </a:rPr>
              <a:t>Zn</a:t>
            </a:r>
            <a:r>
              <a:rPr lang="sl-SI" sz="1800" i="1" dirty="0" smtClean="0">
                <a:solidFill>
                  <a:srgbClr val="295898"/>
                </a:solidFill>
              </a:rPr>
              <a:t>, Cu, </a:t>
            </a:r>
            <a:r>
              <a:rPr lang="sl-SI" sz="1800" i="1" dirty="0" err="1" smtClean="0">
                <a:solidFill>
                  <a:srgbClr val="295898"/>
                </a:solidFill>
              </a:rPr>
              <a:t>Cr</a:t>
            </a:r>
            <a:r>
              <a:rPr lang="sl-SI" sz="1800" i="1" dirty="0" smtClean="0">
                <a:solidFill>
                  <a:srgbClr val="295898"/>
                </a:solidFill>
              </a:rPr>
              <a:t>, Ni, </a:t>
            </a:r>
            <a:r>
              <a:rPr lang="sl-SI" sz="1800" i="1" dirty="0" err="1" smtClean="0">
                <a:solidFill>
                  <a:srgbClr val="295898"/>
                </a:solidFill>
              </a:rPr>
              <a:t>Pb</a:t>
            </a:r>
            <a:r>
              <a:rPr lang="sl-SI" sz="1800" i="1" dirty="0" smtClean="0">
                <a:solidFill>
                  <a:srgbClr val="295898"/>
                </a:solidFill>
              </a:rPr>
              <a:t>) v vodi in sedimentih reke Save</a:t>
            </a:r>
            <a:r>
              <a:rPr lang="en-US" sz="1800" i="1" dirty="0" smtClean="0">
                <a:solidFill>
                  <a:srgbClr val="295898"/>
                </a:solidFill>
              </a:rPr>
              <a:t>.</a:t>
            </a:r>
            <a:endParaRPr lang="sl-SI" sz="1800" i="1" dirty="0">
              <a:solidFill>
                <a:srgbClr val="295898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692696"/>
            <a:ext cx="40309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POVZETKI / UGOTOVITVE:</a:t>
            </a: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4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504" y="2204864"/>
            <a:ext cx="28083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Wingdings" panose="05000000000000000000" pitchFamily="2" charset="2"/>
              <a:buChar char="Ø"/>
              <a:defRPr/>
            </a:pPr>
            <a:r>
              <a:rPr lang="sl-SI" sz="1400" dirty="0" smtClean="0">
                <a:solidFill>
                  <a:srgbClr val="295898"/>
                </a:solidFill>
              </a:rPr>
              <a:t>Koncentracije </a:t>
            </a:r>
            <a:r>
              <a:rPr lang="sl-SI" sz="1400" dirty="0" err="1" smtClean="0">
                <a:solidFill>
                  <a:srgbClr val="295898"/>
                </a:solidFill>
              </a:rPr>
              <a:t>PTE</a:t>
            </a:r>
            <a:r>
              <a:rPr lang="sl-SI" sz="1400" dirty="0" smtClean="0">
                <a:solidFill>
                  <a:srgbClr val="295898"/>
                </a:solidFill>
              </a:rPr>
              <a:t> v sedimentih</a:t>
            </a:r>
            <a:r>
              <a:rPr lang="sl-SI" sz="1400" dirty="0" smtClean="0">
                <a:solidFill>
                  <a:srgbClr val="295898"/>
                </a:solidFill>
              </a:rPr>
              <a:t> </a:t>
            </a:r>
            <a:r>
              <a:rPr lang="sl-SI" sz="1400" dirty="0" smtClean="0">
                <a:solidFill>
                  <a:srgbClr val="295898"/>
                </a:solidFill>
              </a:rPr>
              <a:t>so bile in v splošnem znatno nižje pri nizkih vodostajih (transport </a:t>
            </a:r>
            <a:r>
              <a:rPr lang="sl-SI" sz="1400" dirty="0" smtClean="0">
                <a:solidFill>
                  <a:srgbClr val="295898"/>
                </a:solidFill>
              </a:rPr>
              <a:t>onesnaženih </a:t>
            </a:r>
            <a:r>
              <a:rPr lang="sl-SI" sz="1400" dirty="0" smtClean="0">
                <a:solidFill>
                  <a:srgbClr val="295898"/>
                </a:solidFill>
              </a:rPr>
              <a:t>sedimentov med velikimi poplavami).</a:t>
            </a:r>
            <a:endParaRPr lang="sl-SI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3592276" y="4581128"/>
            <a:ext cx="5580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Wingdings" panose="05000000000000000000" pitchFamily="2" charset="2"/>
              <a:buChar char="Ø"/>
            </a:pPr>
            <a:r>
              <a:rPr lang="sl-SI" altLang="en-US" sz="1400" dirty="0" smtClean="0">
                <a:solidFill>
                  <a:srgbClr val="295898"/>
                </a:solidFill>
              </a:rPr>
              <a:t>Koncentracije </a:t>
            </a:r>
            <a:r>
              <a:rPr lang="sl-SI" altLang="en-US" sz="1400" dirty="0" err="1" smtClean="0">
                <a:solidFill>
                  <a:srgbClr val="295898"/>
                </a:solidFill>
              </a:rPr>
              <a:t>PTE</a:t>
            </a:r>
            <a:r>
              <a:rPr lang="sl-SI" altLang="en-US" sz="1400" dirty="0" smtClean="0">
                <a:solidFill>
                  <a:srgbClr val="295898"/>
                </a:solidFill>
              </a:rPr>
              <a:t>, ki so bili v vzorcih nefiltrirane vode vezani na delce in organsko snov, so bile znatno višje med ekstremno visokimi vodostaji.</a:t>
            </a:r>
            <a:endParaRPr lang="sl-SI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79512" y="5517232"/>
            <a:ext cx="72728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Wingdings" panose="05000000000000000000" pitchFamily="2" charset="2"/>
              <a:buChar char="Ø"/>
            </a:pPr>
            <a:r>
              <a:rPr lang="sl-SI" sz="1400" dirty="0" smtClean="0">
                <a:solidFill>
                  <a:srgbClr val="295898"/>
                </a:solidFill>
              </a:rPr>
              <a:t>Med velikimi poplavami so se </a:t>
            </a:r>
            <a:r>
              <a:rPr lang="sl-SI" sz="1400" dirty="0" err="1" smtClean="0">
                <a:solidFill>
                  <a:srgbClr val="295898"/>
                </a:solidFill>
              </a:rPr>
              <a:t>PTE</a:t>
            </a:r>
            <a:r>
              <a:rPr lang="sl-SI" sz="1400" dirty="0" smtClean="0">
                <a:solidFill>
                  <a:srgbClr val="295898"/>
                </a:solidFill>
              </a:rPr>
              <a:t> </a:t>
            </a:r>
            <a:r>
              <a:rPr lang="sl-SI" sz="1400" dirty="0" err="1" smtClean="0">
                <a:solidFill>
                  <a:srgbClr val="295898"/>
                </a:solidFill>
              </a:rPr>
              <a:t>remobilizirali</a:t>
            </a:r>
            <a:r>
              <a:rPr lang="sl-SI" sz="1400" dirty="0" smtClean="0">
                <a:solidFill>
                  <a:srgbClr val="295898"/>
                </a:solidFill>
              </a:rPr>
              <a:t> iz sedimentov v vodni sto</a:t>
            </a:r>
            <a:r>
              <a:rPr lang="en-US" sz="1400" dirty="0" smtClean="0">
                <a:solidFill>
                  <a:srgbClr val="295898"/>
                </a:solidFill>
              </a:rPr>
              <a:t>l</a:t>
            </a:r>
            <a:r>
              <a:rPr lang="sl-SI" sz="1400" dirty="0" err="1" smtClean="0">
                <a:solidFill>
                  <a:srgbClr val="295898"/>
                </a:solidFill>
              </a:rPr>
              <a:t>pec</a:t>
            </a:r>
            <a:r>
              <a:rPr lang="sl-SI" sz="1400" dirty="0" smtClean="0">
                <a:solidFill>
                  <a:srgbClr val="295898"/>
                </a:solidFill>
              </a:rPr>
              <a:t> in se zaradi velikega vol</a:t>
            </a:r>
            <a:r>
              <a:rPr lang="en-US" sz="1400" dirty="0" smtClean="0">
                <a:solidFill>
                  <a:srgbClr val="295898"/>
                </a:solidFill>
              </a:rPr>
              <a:t>u</a:t>
            </a:r>
            <a:r>
              <a:rPr lang="sl-SI" sz="1400" dirty="0" err="1" smtClean="0">
                <a:solidFill>
                  <a:srgbClr val="295898"/>
                </a:solidFill>
              </a:rPr>
              <a:t>mna</a:t>
            </a:r>
            <a:r>
              <a:rPr lang="en-US" sz="1400" dirty="0" smtClean="0">
                <a:solidFill>
                  <a:srgbClr val="295898"/>
                </a:solidFill>
              </a:rPr>
              <a:t> </a:t>
            </a:r>
            <a:r>
              <a:rPr lang="en-US" sz="1400" dirty="0" err="1" smtClean="0">
                <a:solidFill>
                  <a:srgbClr val="295898"/>
                </a:solidFill>
              </a:rPr>
              <a:t>vode</a:t>
            </a:r>
            <a:r>
              <a:rPr lang="en-US" sz="1400" dirty="0" smtClean="0">
                <a:solidFill>
                  <a:srgbClr val="295898"/>
                </a:solidFill>
              </a:rPr>
              <a:t> </a:t>
            </a:r>
            <a:r>
              <a:rPr lang="sl-SI" sz="1400" dirty="0" smtClean="0">
                <a:solidFill>
                  <a:srgbClr val="295898"/>
                </a:solidFill>
              </a:rPr>
              <a:t>močno razredčili. Zato so bile topne (&lt; 0.45 µm) koncentracije </a:t>
            </a:r>
            <a:r>
              <a:rPr lang="sl-SI" sz="1400" dirty="0" err="1" smtClean="0">
                <a:solidFill>
                  <a:srgbClr val="295898"/>
                </a:solidFill>
              </a:rPr>
              <a:t>PTE</a:t>
            </a:r>
            <a:r>
              <a:rPr lang="sl-SI" sz="1400" dirty="0" smtClean="0">
                <a:solidFill>
                  <a:srgbClr val="295898"/>
                </a:solidFill>
              </a:rPr>
              <a:t> v raztopljeni obliki, pri visokih vodostajih znatno nižje, kot v sušnem obdobju.</a:t>
            </a:r>
            <a:endParaRPr lang="sl-SI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107504" y="6237312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 smtClean="0">
                <a:solidFill>
                  <a:srgbClr val="00B050"/>
                </a:solidFill>
              </a:rPr>
              <a:t>Sava je glede koncentracij </a:t>
            </a:r>
            <a:r>
              <a:rPr lang="sl-SI" i="1" dirty="0" err="1" smtClean="0">
                <a:solidFill>
                  <a:srgbClr val="00B050"/>
                </a:solidFill>
              </a:rPr>
              <a:t>PTE</a:t>
            </a:r>
            <a:r>
              <a:rPr lang="sl-SI" i="1" dirty="0" smtClean="0">
                <a:solidFill>
                  <a:srgbClr val="00B050"/>
                </a:solidFill>
              </a:rPr>
              <a:t> v vodi in sedimentih zmerno onesnažena evropska reka</a:t>
            </a:r>
            <a:r>
              <a:rPr lang="en-US" i="1" dirty="0" smtClean="0">
                <a:solidFill>
                  <a:srgbClr val="00B050"/>
                </a:solidFill>
              </a:rPr>
              <a:t>.</a:t>
            </a:r>
            <a:endParaRPr lang="en-GB" dirty="0"/>
          </a:p>
        </p:txBody>
      </p:sp>
      <p:pic>
        <p:nvPicPr>
          <p:cNvPr id="12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060848"/>
            <a:ext cx="2897187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924944"/>
            <a:ext cx="3111500" cy="169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61048"/>
            <a:ext cx="3100388" cy="169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188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23528" y="12292"/>
            <a:ext cx="8229600" cy="706090"/>
          </a:xfrm>
        </p:spPr>
        <p:txBody>
          <a:bodyPr>
            <a:normAutofit/>
          </a:bodyPr>
          <a:lstStyle/>
          <a:p>
            <a:pPr lvl="0" algn="l"/>
            <a:r>
              <a:rPr lang="en-US" sz="1800" b="1" dirty="0">
                <a:solidFill>
                  <a:srgbClr val="2456A2"/>
                </a:solidFill>
              </a:rPr>
              <a:t>3</a:t>
            </a:r>
            <a:r>
              <a:rPr lang="sl-SI" sz="1800" b="1" dirty="0">
                <a:solidFill>
                  <a:srgbClr val="2456A2"/>
                </a:solidFill>
              </a:rPr>
              <a:t>-0</a:t>
            </a:r>
            <a:r>
              <a:rPr lang="en-US" sz="1800" b="1" dirty="0">
                <a:solidFill>
                  <a:srgbClr val="2456A2"/>
                </a:solidFill>
              </a:rPr>
              <a:t>8</a:t>
            </a:r>
            <a:r>
              <a:rPr lang="sl-SI" sz="1800" b="1" dirty="0">
                <a:solidFill>
                  <a:srgbClr val="2456A2"/>
                </a:solidFill>
              </a:rPr>
              <a:t>: </a:t>
            </a:r>
            <a:r>
              <a:rPr lang="en-US" sz="1800" b="1" dirty="0" err="1">
                <a:solidFill>
                  <a:srgbClr val="2456A2"/>
                </a:solidFill>
              </a:rPr>
              <a:t>Elementi</a:t>
            </a:r>
            <a:r>
              <a:rPr lang="en-US" sz="1800" b="1" dirty="0">
                <a:solidFill>
                  <a:srgbClr val="2456A2"/>
                </a:solidFill>
              </a:rPr>
              <a:t> v </a:t>
            </a:r>
            <a:r>
              <a:rPr lang="en-US" sz="1800" b="1" dirty="0" err="1">
                <a:solidFill>
                  <a:srgbClr val="2456A2"/>
                </a:solidFill>
              </a:rPr>
              <a:t>vodi</a:t>
            </a:r>
            <a:r>
              <a:rPr lang="en-US" sz="1800" b="1" dirty="0">
                <a:solidFill>
                  <a:srgbClr val="2456A2"/>
                </a:solidFill>
              </a:rPr>
              <a:t> in </a:t>
            </a:r>
            <a:r>
              <a:rPr lang="en-US" sz="1800" b="1" dirty="0" err="1">
                <a:solidFill>
                  <a:srgbClr val="2456A2"/>
                </a:solidFill>
              </a:rPr>
              <a:t>sedimentih</a:t>
            </a:r>
            <a:r>
              <a:rPr lang="en-US" sz="1800" b="1" dirty="0">
                <a:solidFill>
                  <a:srgbClr val="2456A2"/>
                </a:solidFill>
              </a:rPr>
              <a:t> med </a:t>
            </a:r>
            <a:r>
              <a:rPr lang="en-US" sz="1800" b="1" dirty="0" err="1">
                <a:solidFill>
                  <a:srgbClr val="2456A2"/>
                </a:solidFill>
              </a:rPr>
              <a:t>visokim</a:t>
            </a:r>
            <a:r>
              <a:rPr lang="en-US" sz="1800" b="1" dirty="0">
                <a:solidFill>
                  <a:srgbClr val="2456A2"/>
                </a:solidFill>
              </a:rPr>
              <a:t> in </a:t>
            </a:r>
            <a:r>
              <a:rPr lang="en-US" sz="1800" b="1" dirty="0" err="1">
                <a:solidFill>
                  <a:srgbClr val="2456A2"/>
                </a:solidFill>
              </a:rPr>
              <a:t>nizkim</a:t>
            </a:r>
            <a:r>
              <a:rPr lang="en-US" sz="1800" b="1" dirty="0">
                <a:solidFill>
                  <a:srgbClr val="2456A2"/>
                </a:solidFill>
              </a:rPr>
              <a:t> </a:t>
            </a:r>
            <a:r>
              <a:rPr lang="en-US" sz="1800" b="1" dirty="0" err="1">
                <a:solidFill>
                  <a:srgbClr val="2456A2"/>
                </a:solidFill>
              </a:rPr>
              <a:t>vodostajem</a:t>
            </a:r>
            <a:r>
              <a:rPr lang="en-US" sz="1800" b="1" dirty="0">
                <a:solidFill>
                  <a:srgbClr val="2456A2"/>
                </a:solidFill>
              </a:rPr>
              <a:t> </a:t>
            </a:r>
            <a:r>
              <a:rPr lang="en-US" sz="1800" b="1" dirty="0" err="1">
                <a:solidFill>
                  <a:srgbClr val="2456A2"/>
                </a:solidFill>
              </a:rPr>
              <a:t>reke</a:t>
            </a:r>
            <a:r>
              <a:rPr lang="en-US" sz="1800" b="1" dirty="0">
                <a:solidFill>
                  <a:srgbClr val="2456A2"/>
                </a:solidFill>
              </a:rPr>
              <a:t> Save </a:t>
            </a:r>
            <a:r>
              <a:rPr lang="sl-SI" sz="1800" b="1" dirty="0">
                <a:solidFill>
                  <a:srgbClr val="2456A2"/>
                </a:solidFill>
              </a:rPr>
              <a:t>/M</a:t>
            </a:r>
            <a:r>
              <a:rPr lang="en-US" sz="1800" b="1" dirty="0" err="1">
                <a:solidFill>
                  <a:srgbClr val="2456A2"/>
                </a:solidFill>
              </a:rPr>
              <a:t>ilačič</a:t>
            </a:r>
            <a:r>
              <a:rPr lang="en-US" sz="1800" b="1" dirty="0">
                <a:solidFill>
                  <a:srgbClr val="2456A2"/>
                </a:solidFill>
              </a:rPr>
              <a:t> R., Zuliani T., Vidmar J., </a:t>
            </a:r>
            <a:r>
              <a:rPr lang="en-US" sz="1800" b="1" dirty="0" err="1">
                <a:solidFill>
                  <a:srgbClr val="2456A2"/>
                </a:solidFill>
              </a:rPr>
              <a:t>Oprčkal</a:t>
            </a:r>
            <a:r>
              <a:rPr lang="en-US" sz="1800" b="1" dirty="0">
                <a:solidFill>
                  <a:srgbClr val="2456A2"/>
                </a:solidFill>
              </a:rPr>
              <a:t> P., Pavec G., Ščančar J. 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4105387"/>
          </a:xfrm>
        </p:spPr>
        <p:txBody>
          <a:bodyPr>
            <a:normAutofit fontScale="40000" lnSpcReduction="20000"/>
          </a:bodyPr>
          <a:lstStyle/>
          <a:p>
            <a:r>
              <a:rPr lang="sl-SI" sz="8000" dirty="0" smtClean="0"/>
              <a:t>Raziskava potekala </a:t>
            </a:r>
            <a:r>
              <a:rPr lang="sl-SI" sz="8000" dirty="0"/>
              <a:t>v okviru </a:t>
            </a:r>
            <a:r>
              <a:rPr lang="en-US" sz="8000" dirty="0" smtClean="0"/>
              <a:t>E</a:t>
            </a:r>
            <a:r>
              <a:rPr lang="sl-SI" sz="8000" dirty="0" smtClean="0"/>
              <a:t>U </a:t>
            </a:r>
            <a:r>
              <a:rPr lang="sl-SI" sz="8000" dirty="0"/>
              <a:t>projekta </a:t>
            </a:r>
            <a:r>
              <a:rPr lang="sl-SI" sz="8000" dirty="0" err="1" smtClean="0"/>
              <a:t>GLOBAQUA</a:t>
            </a:r>
            <a:r>
              <a:rPr lang="en-US" sz="8000" dirty="0"/>
              <a:t> http://www.globaqua-project.eu/en/home/ (</a:t>
            </a:r>
            <a:r>
              <a:rPr lang="en-US" sz="8000" dirty="0" smtClean="0"/>
              <a:t>7 OP, </a:t>
            </a:r>
            <a:r>
              <a:rPr lang="en-US" sz="8000" dirty="0" err="1" smtClean="0"/>
              <a:t>Št</a:t>
            </a:r>
            <a:r>
              <a:rPr lang="sl-SI" sz="8000" dirty="0" smtClean="0"/>
              <a:t>. </a:t>
            </a:r>
            <a:r>
              <a:rPr lang="sl-SI" sz="8000" dirty="0"/>
              <a:t>603629-ENV-2013-6.2.1</a:t>
            </a:r>
            <a:r>
              <a:rPr lang="en-US" sz="8000" dirty="0" smtClean="0"/>
              <a:t>)</a:t>
            </a:r>
            <a:r>
              <a:rPr lang="sl-SI" sz="8000" dirty="0" smtClean="0"/>
              <a:t>, </a:t>
            </a:r>
            <a:r>
              <a:rPr lang="sl-SI" sz="8000" dirty="0"/>
              <a:t>v katerem je reka Sava eno izmed </a:t>
            </a:r>
            <a:r>
              <a:rPr lang="sl-SI" sz="8000" dirty="0" err="1" smtClean="0"/>
              <a:t>pr</a:t>
            </a:r>
            <a:r>
              <a:rPr lang="en-US" sz="8000" dirty="0" smtClean="0"/>
              <a:t>o</a:t>
            </a:r>
            <a:r>
              <a:rPr lang="sl-SI" sz="8000" dirty="0" err="1" smtClean="0"/>
              <a:t>učevanih</a:t>
            </a:r>
            <a:r>
              <a:rPr lang="sl-SI" sz="8000" dirty="0" smtClean="0"/>
              <a:t> </a:t>
            </a:r>
            <a:r>
              <a:rPr lang="sl-SI" sz="8000" dirty="0"/>
              <a:t>porečij</a:t>
            </a:r>
            <a:r>
              <a:rPr lang="sl-SI" sz="8000" dirty="0" smtClean="0"/>
              <a:t>.</a:t>
            </a:r>
            <a:endParaRPr lang="en-US" sz="8000" dirty="0" smtClean="0"/>
          </a:p>
          <a:p>
            <a:r>
              <a:rPr lang="en-US" sz="8000" dirty="0" err="1" smtClean="0"/>
              <a:t>Namen</a:t>
            </a:r>
            <a:r>
              <a:rPr lang="en-US" sz="8000" dirty="0" smtClean="0"/>
              <a:t> </a:t>
            </a:r>
            <a:r>
              <a:rPr lang="en-US" sz="8000" dirty="0" err="1" smtClean="0"/>
              <a:t>projekta</a:t>
            </a:r>
            <a:r>
              <a:rPr lang="en-US" sz="8000" dirty="0" smtClean="0"/>
              <a:t> je </a:t>
            </a:r>
            <a:r>
              <a:rPr lang="en-US" sz="8000" dirty="0" err="1" smtClean="0"/>
              <a:t>podati</a:t>
            </a:r>
            <a:r>
              <a:rPr lang="en-US" sz="8000" dirty="0" smtClean="0"/>
              <a:t> </a:t>
            </a:r>
            <a:r>
              <a:rPr lang="en-US" sz="8000" dirty="0" err="1" smtClean="0"/>
              <a:t>predloge</a:t>
            </a:r>
            <a:r>
              <a:rPr lang="en-US" sz="8000" dirty="0" smtClean="0"/>
              <a:t> </a:t>
            </a:r>
            <a:r>
              <a:rPr lang="en-US" sz="8000" dirty="0" err="1" smtClean="0"/>
              <a:t>za</a:t>
            </a:r>
            <a:r>
              <a:rPr lang="en-US" sz="8000" dirty="0" smtClean="0"/>
              <a:t> u</a:t>
            </a:r>
            <a:r>
              <a:rPr lang="sl-SI" sz="8000" dirty="0" err="1" smtClean="0"/>
              <a:t>pravljanje</a:t>
            </a:r>
            <a:r>
              <a:rPr lang="sl-SI" sz="8000" dirty="0" smtClean="0"/>
              <a:t> </a:t>
            </a:r>
            <a:r>
              <a:rPr lang="sl-SI" sz="8000" dirty="0"/>
              <a:t>z vodami ob pomanjkanju vodnih virov in sočasnem delovanju različnih negativnih dejavnikov na vodni </a:t>
            </a:r>
            <a:r>
              <a:rPr lang="sl-SI" sz="8000" dirty="0" smtClean="0"/>
              <a:t>ekosistem</a:t>
            </a:r>
            <a:r>
              <a:rPr lang="en-US" sz="8000" dirty="0" smtClean="0"/>
              <a:t>.</a:t>
            </a:r>
            <a:r>
              <a:rPr lang="sl-SI" sz="8000" dirty="0" smtClean="0"/>
              <a:t> </a:t>
            </a:r>
            <a:endParaRPr lang="en-US" sz="10000" i="1" dirty="0"/>
          </a:p>
        </p:txBody>
      </p:sp>
      <p:sp>
        <p:nvSpPr>
          <p:cNvPr id="8" name="Rectangle 7"/>
          <p:cNvSpPr/>
          <p:nvPr/>
        </p:nvSpPr>
        <p:spPr>
          <a:xfrm>
            <a:off x="323528" y="836712"/>
            <a:ext cx="6160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VPRAŠANJA / PREDLOGI ZA RAZPRAVO</a:t>
            </a:r>
            <a:r>
              <a:rPr lang="sl-SI" sz="2800" b="1" dirty="0" smtClean="0">
                <a:solidFill>
                  <a:srgbClr val="FBC56F"/>
                </a:solidFill>
              </a:rPr>
              <a:t>:</a:t>
            </a:r>
            <a:endParaRPr lang="sl-SI" sz="2800" b="1" dirty="0">
              <a:solidFill>
                <a:srgbClr val="FBC56F"/>
              </a:solidFill>
            </a:endParaRP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9512" y="5157192"/>
            <a:ext cx="8784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Arial" panose="020B0604020202020204" pitchFamily="34" charset="0"/>
              <a:buChar char="•"/>
            </a:pPr>
            <a:r>
              <a:rPr lang="sl-SI" sz="3600" i="1" dirty="0" smtClean="0"/>
              <a:t>Vključitev</a:t>
            </a:r>
            <a:r>
              <a:rPr lang="en-US" sz="3600" i="1" dirty="0" smtClean="0"/>
              <a:t> </a:t>
            </a:r>
            <a:r>
              <a:rPr lang="sl-SI" sz="3600" i="1" dirty="0" smtClean="0"/>
              <a:t>izsledkov</a:t>
            </a:r>
            <a:r>
              <a:rPr lang="en-US" sz="3600" i="1" dirty="0" smtClean="0"/>
              <a:t> </a:t>
            </a:r>
            <a:r>
              <a:rPr lang="en-US" sz="3600" i="1" dirty="0"/>
              <a:t>EU in </a:t>
            </a:r>
            <a:r>
              <a:rPr lang="sl-SI" sz="3600" i="1" dirty="0" smtClean="0"/>
              <a:t>nacionalnih</a:t>
            </a:r>
            <a:r>
              <a:rPr lang="en-US" sz="3600" i="1" dirty="0" smtClean="0"/>
              <a:t> </a:t>
            </a:r>
            <a:r>
              <a:rPr lang="sl-SI" sz="3600" i="1" dirty="0" smtClean="0"/>
              <a:t>projektov</a:t>
            </a:r>
            <a:r>
              <a:rPr lang="en-US" sz="3600" i="1" dirty="0" smtClean="0"/>
              <a:t> </a:t>
            </a:r>
            <a:r>
              <a:rPr lang="en-US" sz="3600" i="1" dirty="0"/>
              <a:t>v </a:t>
            </a:r>
            <a:r>
              <a:rPr lang="sl-SI" sz="3600" i="1" dirty="0" smtClean="0"/>
              <a:t>slovenski</a:t>
            </a:r>
            <a:r>
              <a:rPr lang="en-US" sz="3600" i="1" dirty="0" smtClean="0"/>
              <a:t> </a:t>
            </a:r>
            <a:r>
              <a:rPr lang="sl-SI" sz="3600" i="1" dirty="0" err="1" smtClean="0"/>
              <a:t>info</a:t>
            </a:r>
            <a:r>
              <a:rPr lang="en-US" sz="3600" i="1" dirty="0" err="1" smtClean="0"/>
              <a:t>rmacijski</a:t>
            </a:r>
            <a:r>
              <a:rPr lang="en-US" sz="3600" i="1" dirty="0" smtClean="0"/>
              <a:t> </a:t>
            </a:r>
            <a:r>
              <a:rPr lang="sl-SI" sz="3600" i="1" dirty="0" smtClean="0"/>
              <a:t> s</a:t>
            </a:r>
            <a:r>
              <a:rPr lang="en-US" sz="3600" i="1" dirty="0" err="1" smtClean="0"/>
              <a:t>i</a:t>
            </a:r>
            <a:r>
              <a:rPr lang="sl-SI" sz="3600" i="1" dirty="0" err="1" smtClean="0"/>
              <a:t>stem</a:t>
            </a:r>
            <a:r>
              <a:rPr lang="en-US" sz="3600" i="1" dirty="0" smtClean="0"/>
              <a:t>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3848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314</Words>
  <Application>Microsoft Office PowerPoint</Application>
  <PresentationFormat>On-screen Show (4:3)</PresentationFormat>
  <Paragraphs>13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Office Theme</vt:lpstr>
      <vt:lpstr>3-08: Elementi v vodi in sedimentih med visokim in nizkim vodostajem reke Save /Milačič R., Zuliani T., Vidmar J., Oprčkal P., Pavec G., Ščančar J. </vt:lpstr>
      <vt:lpstr>3-08: Elementi v vodi in sedimentih med visokim in nizkim vodostajem reke Save /Milačič R., Zuliani T., Vidmar J., Oprčkal P., Pavec G., Ščančar J.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</dc:title>
  <dc:creator>dani</dc:creator>
  <cp:lastModifiedBy>Radmila Milačič</cp:lastModifiedBy>
  <cp:revision>41</cp:revision>
  <dcterms:created xsi:type="dcterms:W3CDTF">2017-03-22T17:34:39Z</dcterms:created>
  <dcterms:modified xsi:type="dcterms:W3CDTF">2017-04-01T06:48:16Z</dcterms:modified>
</cp:coreProperties>
</file>