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62" r:id="rId2"/>
    <p:sldId id="263" r:id="rId3"/>
  </p:sldIdLst>
  <p:sldSz cx="9144000" cy="6858000" type="screen4x3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BC56F"/>
    <a:srgbClr val="2456A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87" autoAdjust="0"/>
    <p:restoredTop sz="82380" autoAdjust="0"/>
  </p:normalViewPr>
  <p:slideViewPr>
    <p:cSldViewPr>
      <p:cViewPr varScale="1">
        <p:scale>
          <a:sx n="96" d="100"/>
          <a:sy n="96" d="100"/>
        </p:scale>
        <p:origin x="-2076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glav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3" name="Ograda datum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7574B4-B871-4D3A-9C1B-067AC10B44C3}" type="datetimeFigureOut">
              <a:rPr lang="sl-SI" smtClean="0"/>
              <a:t>7.4.2017</a:t>
            </a:fld>
            <a:endParaRPr lang="sl-SI"/>
          </a:p>
        </p:txBody>
      </p:sp>
      <p:sp>
        <p:nvSpPr>
          <p:cNvPr id="4" name="Ograda stranske slik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l-SI"/>
          </a:p>
        </p:txBody>
      </p:sp>
      <p:sp>
        <p:nvSpPr>
          <p:cNvPr id="5" name="Ograda opomb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90ACC7B-12FC-4BFD-B668-EFF60E27605C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5365743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grada opomb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sl-SI" dirty="0" smtClean="0">
              <a:solidFill>
                <a:schemeClr val="tx2"/>
              </a:solidFill>
            </a:endParaRPr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90ACC7B-12FC-4BFD-B668-EFF60E27605C}" type="slidenum">
              <a:rPr lang="sl-SI" smtClean="0"/>
              <a:t>1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8470096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grada opomb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sl-SI" sz="2000" dirty="0" smtClean="0"/>
          </a:p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sl-SI" sz="2000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sl-SI" sz="1200" dirty="0" smtClean="0">
              <a:solidFill>
                <a:schemeClr val="tx2"/>
              </a:solidFill>
            </a:endParaRPr>
          </a:p>
          <a:p>
            <a:endParaRPr lang="sl-SI" dirty="0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90ACC7B-12FC-4BFD-B668-EFF60E27605C}" type="slidenum">
              <a:rPr lang="sl-SI" smtClean="0"/>
              <a:t>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3726559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045303-C1F4-4631-A7E3-635C4C123EC7}" type="datetimeFigureOut">
              <a:rPr lang="sl-SI" smtClean="0"/>
              <a:pPr/>
              <a:t>7.4.2017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5F0A24-8924-40FE-8FA2-AE2335FF94E1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045303-C1F4-4631-A7E3-635C4C123EC7}" type="datetimeFigureOut">
              <a:rPr lang="sl-SI" smtClean="0"/>
              <a:pPr/>
              <a:t>7.4.2017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5F0A24-8924-40FE-8FA2-AE2335FF94E1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045303-C1F4-4631-A7E3-635C4C123EC7}" type="datetimeFigureOut">
              <a:rPr lang="sl-SI" smtClean="0"/>
              <a:pPr/>
              <a:t>7.4.2017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5F0A24-8924-40FE-8FA2-AE2335FF94E1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045303-C1F4-4631-A7E3-635C4C123EC7}" type="datetimeFigureOut">
              <a:rPr lang="sl-SI" smtClean="0"/>
              <a:pPr/>
              <a:t>7.4.2017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5F0A24-8924-40FE-8FA2-AE2335FF94E1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045303-C1F4-4631-A7E3-635C4C123EC7}" type="datetimeFigureOut">
              <a:rPr lang="sl-SI" smtClean="0"/>
              <a:pPr/>
              <a:t>7.4.2017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5F0A24-8924-40FE-8FA2-AE2335FF94E1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045303-C1F4-4631-A7E3-635C4C123EC7}" type="datetimeFigureOut">
              <a:rPr lang="sl-SI" smtClean="0"/>
              <a:pPr/>
              <a:t>7.4.2017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5F0A24-8924-40FE-8FA2-AE2335FF94E1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045303-C1F4-4631-A7E3-635C4C123EC7}" type="datetimeFigureOut">
              <a:rPr lang="sl-SI" smtClean="0"/>
              <a:pPr/>
              <a:t>7.4.2017</a:t>
            </a:fld>
            <a:endParaRPr lang="sl-S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5F0A24-8924-40FE-8FA2-AE2335FF94E1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045303-C1F4-4631-A7E3-635C4C123EC7}" type="datetimeFigureOut">
              <a:rPr lang="sl-SI" smtClean="0"/>
              <a:pPr/>
              <a:t>7.4.2017</a:t>
            </a:fld>
            <a:endParaRPr lang="sl-S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5F0A24-8924-40FE-8FA2-AE2335FF94E1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045303-C1F4-4631-A7E3-635C4C123EC7}" type="datetimeFigureOut">
              <a:rPr lang="sl-SI" smtClean="0"/>
              <a:pPr/>
              <a:t>7.4.2017</a:t>
            </a:fld>
            <a:endParaRPr lang="sl-S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5F0A24-8924-40FE-8FA2-AE2335FF94E1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045303-C1F4-4631-A7E3-635C4C123EC7}" type="datetimeFigureOut">
              <a:rPr lang="sl-SI" smtClean="0"/>
              <a:pPr/>
              <a:t>7.4.2017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5F0A24-8924-40FE-8FA2-AE2335FF94E1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045303-C1F4-4631-A7E3-635C4C123EC7}" type="datetimeFigureOut">
              <a:rPr lang="sl-SI" smtClean="0"/>
              <a:pPr/>
              <a:t>7.4.2017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5F0A24-8924-40FE-8FA2-AE2335FF94E1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045303-C1F4-4631-A7E3-635C4C123EC7}" type="datetimeFigureOut">
              <a:rPr lang="sl-SI" smtClean="0"/>
              <a:pPr/>
              <a:t>7.4.2017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5F0A24-8924-40FE-8FA2-AE2335FF94E1}" type="slidenum">
              <a:rPr lang="sl-SI" smtClean="0"/>
              <a:pPr/>
              <a:t>‹#›</a:t>
            </a:fld>
            <a:endParaRPr lang="sl-S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e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 algn="l"/>
            <a:r>
              <a:rPr lang="sl-SI" sz="1800" b="1" dirty="0">
                <a:solidFill>
                  <a:srgbClr val="2456A2"/>
                </a:solidFill>
              </a:rPr>
              <a:t>3-10: Raba vode v večnamenskih zadrževalnikih /Meljo J., Krajčič J., Smolar Žvanut N.</a:t>
            </a:r>
            <a:endParaRPr lang="en-US" sz="1800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457200" y="1605599"/>
            <a:ext cx="8229600" cy="4549389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sl-SI" b="1" dirty="0" smtClean="0"/>
              <a:t>Z namenom ureditve upravljanja večnamenskih zadrževalnikov je treba: </a:t>
            </a:r>
            <a:endParaRPr lang="sl-SI" dirty="0"/>
          </a:p>
          <a:p>
            <a:pPr>
              <a:lnSpc>
                <a:spcPct val="120000"/>
              </a:lnSpc>
              <a:spcBef>
                <a:spcPts val="780"/>
              </a:spcBef>
              <a:defRPr/>
            </a:pPr>
            <a:r>
              <a:rPr lang="sl-SI" dirty="0" smtClean="0"/>
              <a:t>Določiti </a:t>
            </a:r>
            <a:r>
              <a:rPr lang="sl-SI" u="sng" dirty="0" smtClean="0"/>
              <a:t>prioritete </a:t>
            </a:r>
            <a:r>
              <a:rPr lang="sl-SI" u="sng" dirty="0"/>
              <a:t>uporabe</a:t>
            </a:r>
            <a:r>
              <a:rPr lang="sl-SI" dirty="0"/>
              <a:t> vodnih objektov in </a:t>
            </a:r>
            <a:r>
              <a:rPr lang="sl-SI" dirty="0" smtClean="0"/>
              <a:t>naprav</a:t>
            </a:r>
          </a:p>
          <a:p>
            <a:pPr>
              <a:lnSpc>
                <a:spcPct val="120000"/>
              </a:lnSpc>
              <a:spcBef>
                <a:spcPts val="780"/>
              </a:spcBef>
              <a:defRPr/>
            </a:pPr>
            <a:r>
              <a:rPr lang="sl-SI" dirty="0" smtClean="0"/>
              <a:t>Urediti </a:t>
            </a:r>
            <a:r>
              <a:rPr lang="sl-SI" u="sng" dirty="0" smtClean="0"/>
              <a:t>financiranje</a:t>
            </a:r>
            <a:r>
              <a:rPr lang="sl-SI" dirty="0" smtClean="0"/>
              <a:t> souporabe </a:t>
            </a:r>
            <a:r>
              <a:rPr lang="sl-SI" dirty="0"/>
              <a:t>vodne infrastrukture</a:t>
            </a:r>
          </a:p>
          <a:p>
            <a:pPr>
              <a:lnSpc>
                <a:spcPct val="120000"/>
              </a:lnSpc>
              <a:spcBef>
                <a:spcPts val="780"/>
              </a:spcBef>
              <a:defRPr/>
            </a:pPr>
            <a:r>
              <a:rPr lang="sl-SI" dirty="0" smtClean="0"/>
              <a:t>Vzpostaviti </a:t>
            </a:r>
            <a:r>
              <a:rPr lang="sl-SI" u="sng" dirty="0"/>
              <a:t>evidence</a:t>
            </a:r>
            <a:r>
              <a:rPr lang="sl-SI" dirty="0"/>
              <a:t> podatkov o </a:t>
            </a:r>
            <a:r>
              <a:rPr lang="sl-SI" dirty="0" smtClean="0"/>
              <a:t>zadrževalnikih:</a:t>
            </a:r>
          </a:p>
          <a:p>
            <a:pPr marL="685800" lvl="1" hangingPunct="0">
              <a:lnSpc>
                <a:spcPct val="120000"/>
              </a:lnSpc>
              <a:spcBef>
                <a:spcPts val="300"/>
              </a:spcBef>
              <a:spcAft>
                <a:spcPts val="200"/>
              </a:spcAft>
              <a:buFont typeface="Arial" panose="020B0604020202020204" pitchFamily="34" charset="0"/>
              <a:buChar char="•"/>
              <a:defRPr/>
            </a:pPr>
            <a:r>
              <a:rPr lang="sl-SI" sz="2600" dirty="0" smtClean="0">
                <a:solidFill>
                  <a:schemeClr val="accent1">
                    <a:lumMod val="75000"/>
                  </a:schemeClr>
                </a:solidFill>
              </a:rPr>
              <a:t>tehnične značilnosti </a:t>
            </a:r>
            <a:r>
              <a:rPr lang="sl-SI" sz="2600" dirty="0">
                <a:solidFill>
                  <a:schemeClr val="accent1">
                    <a:lumMod val="75000"/>
                  </a:schemeClr>
                </a:solidFill>
              </a:rPr>
              <a:t>zadrževalnikov, </a:t>
            </a:r>
          </a:p>
          <a:p>
            <a:pPr marL="685800" lvl="1" hangingPunct="0">
              <a:lnSpc>
                <a:spcPct val="120000"/>
              </a:lnSpc>
              <a:spcBef>
                <a:spcPts val="300"/>
              </a:spcBef>
              <a:spcAft>
                <a:spcPts val="200"/>
              </a:spcAft>
              <a:buFont typeface="Arial" panose="020B0604020202020204" pitchFamily="34" charset="0"/>
              <a:buChar char="•"/>
              <a:defRPr/>
            </a:pPr>
            <a:r>
              <a:rPr lang="sl-SI" sz="2600" dirty="0" smtClean="0">
                <a:solidFill>
                  <a:schemeClr val="accent1">
                    <a:lumMod val="75000"/>
                  </a:schemeClr>
                </a:solidFill>
              </a:rPr>
              <a:t>obstoječe </a:t>
            </a:r>
            <a:r>
              <a:rPr lang="sl-SI" sz="2600" dirty="0">
                <a:solidFill>
                  <a:schemeClr val="accent1">
                    <a:lumMod val="75000"/>
                  </a:schemeClr>
                </a:solidFill>
              </a:rPr>
              <a:t>in </a:t>
            </a:r>
            <a:r>
              <a:rPr lang="sl-SI" sz="2600" dirty="0" smtClean="0">
                <a:solidFill>
                  <a:schemeClr val="accent1">
                    <a:lumMod val="75000"/>
                  </a:schemeClr>
                </a:solidFill>
              </a:rPr>
              <a:t>predvidene vrste </a:t>
            </a:r>
            <a:r>
              <a:rPr lang="sl-SI" sz="2600" dirty="0">
                <a:solidFill>
                  <a:schemeClr val="accent1">
                    <a:lumMod val="75000"/>
                  </a:schemeClr>
                </a:solidFill>
              </a:rPr>
              <a:t>rabe voda, </a:t>
            </a:r>
          </a:p>
          <a:p>
            <a:pPr marL="685800" lvl="1" hangingPunct="0">
              <a:lnSpc>
                <a:spcPct val="120000"/>
              </a:lnSpc>
              <a:spcBef>
                <a:spcPts val="300"/>
              </a:spcBef>
              <a:spcAft>
                <a:spcPts val="200"/>
              </a:spcAft>
              <a:buFont typeface="Arial" panose="020B0604020202020204" pitchFamily="34" charset="0"/>
              <a:buChar char="•"/>
              <a:defRPr/>
            </a:pPr>
            <a:r>
              <a:rPr lang="sl-SI" sz="2600" dirty="0" smtClean="0">
                <a:solidFill>
                  <a:schemeClr val="accent1">
                    <a:lumMod val="75000"/>
                  </a:schemeClr>
                </a:solidFill>
              </a:rPr>
              <a:t>obremenitve </a:t>
            </a:r>
            <a:r>
              <a:rPr lang="sl-SI" sz="2600" dirty="0">
                <a:solidFill>
                  <a:schemeClr val="accent1">
                    <a:lumMod val="75000"/>
                  </a:schemeClr>
                </a:solidFill>
              </a:rPr>
              <a:t>in </a:t>
            </a:r>
            <a:r>
              <a:rPr lang="sl-SI" sz="2600" dirty="0" smtClean="0">
                <a:solidFill>
                  <a:schemeClr val="accent1">
                    <a:lumMod val="75000"/>
                  </a:schemeClr>
                </a:solidFill>
              </a:rPr>
              <a:t>podatki, </a:t>
            </a:r>
            <a:r>
              <a:rPr lang="sl-SI" sz="2600" dirty="0">
                <a:solidFill>
                  <a:schemeClr val="accent1">
                    <a:lumMod val="75000"/>
                  </a:schemeClr>
                </a:solidFill>
              </a:rPr>
              <a:t>vezanih </a:t>
            </a:r>
            <a:r>
              <a:rPr lang="sl-SI" sz="2600" dirty="0" smtClean="0">
                <a:solidFill>
                  <a:schemeClr val="accent1">
                    <a:lumMod val="75000"/>
                  </a:schemeClr>
                </a:solidFill>
              </a:rPr>
              <a:t>na </a:t>
            </a:r>
            <a:r>
              <a:rPr lang="sl-SI" sz="2600" dirty="0" err="1" smtClean="0">
                <a:solidFill>
                  <a:schemeClr val="accent1">
                    <a:lumMod val="75000"/>
                  </a:schemeClr>
                </a:solidFill>
              </a:rPr>
              <a:t>hidromorfologijo</a:t>
            </a:r>
            <a:r>
              <a:rPr lang="sl-SI" sz="2600" dirty="0" smtClean="0">
                <a:solidFill>
                  <a:schemeClr val="accent1">
                    <a:lumMod val="75000"/>
                  </a:schemeClr>
                </a:solidFill>
              </a:rPr>
              <a:t>, </a:t>
            </a:r>
            <a:r>
              <a:rPr lang="sl-SI" sz="2600" dirty="0">
                <a:solidFill>
                  <a:schemeClr val="accent1">
                    <a:lumMod val="75000"/>
                  </a:schemeClr>
                </a:solidFill>
              </a:rPr>
              <a:t>in </a:t>
            </a:r>
          </a:p>
          <a:p>
            <a:pPr marL="685800" lvl="1" hangingPunct="0">
              <a:lnSpc>
                <a:spcPct val="120000"/>
              </a:lnSpc>
              <a:spcBef>
                <a:spcPts val="300"/>
              </a:spcBef>
              <a:spcAft>
                <a:spcPts val="200"/>
              </a:spcAft>
              <a:buFont typeface="Arial" panose="020B0604020202020204" pitchFamily="34" charset="0"/>
              <a:buChar char="•"/>
              <a:defRPr/>
            </a:pPr>
            <a:r>
              <a:rPr lang="sl-SI" sz="2600" dirty="0">
                <a:solidFill>
                  <a:schemeClr val="accent1">
                    <a:lumMod val="75000"/>
                  </a:schemeClr>
                </a:solidFill>
              </a:rPr>
              <a:t>ekonomske </a:t>
            </a:r>
            <a:r>
              <a:rPr lang="sl-SI" sz="2600" dirty="0" smtClean="0">
                <a:solidFill>
                  <a:schemeClr val="accent1">
                    <a:lumMod val="75000"/>
                  </a:schemeClr>
                </a:solidFill>
              </a:rPr>
              <a:t>vsebine</a:t>
            </a:r>
            <a:r>
              <a:rPr lang="sl-SI" sz="2600" dirty="0" smtClean="0"/>
              <a:t>.</a:t>
            </a:r>
            <a:endParaRPr lang="sl-SI" sz="2600" dirty="0"/>
          </a:p>
        </p:txBody>
      </p:sp>
      <p:sp>
        <p:nvSpPr>
          <p:cNvPr id="8" name="Rectangle 7"/>
          <p:cNvSpPr/>
          <p:nvPr/>
        </p:nvSpPr>
        <p:spPr>
          <a:xfrm>
            <a:off x="457200" y="1098902"/>
            <a:ext cx="403091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ct val="0"/>
              </a:spcBef>
            </a:pPr>
            <a:r>
              <a:rPr lang="sl-SI" sz="2800" b="1" dirty="0">
                <a:solidFill>
                  <a:srgbClr val="FBC56F"/>
                </a:solidFill>
              </a:rPr>
              <a:t>POVZETKI / UGOTOVITVE:</a:t>
            </a:r>
          </a:p>
        </p:txBody>
      </p:sp>
      <p:pic>
        <p:nvPicPr>
          <p:cNvPr id="9" name="Picture 8" descr="LOGO.png"/>
          <p:cNvPicPr>
            <a:picLocks noChangeAspect="1"/>
          </p:cNvPicPr>
          <p:nvPr/>
        </p:nvPicPr>
        <p:blipFill>
          <a:blip r:embed="rId3" cstate="print"/>
          <a:srcRect r="72981" b="23077"/>
          <a:stretch>
            <a:fillRect/>
          </a:stretch>
        </p:blipFill>
        <p:spPr>
          <a:xfrm>
            <a:off x="8172400" y="5877272"/>
            <a:ext cx="720080" cy="757979"/>
          </a:xfrm>
          <a:prstGeom prst="rect">
            <a:avLst/>
          </a:prstGeom>
        </p:spPr>
      </p:pic>
      <p:pic>
        <p:nvPicPr>
          <p:cNvPr id="10" name="Picture 3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2850" r="29292" b="46955"/>
          <a:stretch/>
        </p:blipFill>
        <p:spPr bwMode="auto">
          <a:xfrm>
            <a:off x="2931453" y="5269247"/>
            <a:ext cx="4923473" cy="1544129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3175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/>
        </p:spPr>
      </p:pic>
      <p:pic>
        <p:nvPicPr>
          <p:cNvPr id="11" name="Picture 3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1610" t="22850" b="46955"/>
          <a:stretch/>
        </p:blipFill>
        <p:spPr bwMode="auto">
          <a:xfrm>
            <a:off x="7827997" y="5269247"/>
            <a:ext cx="1280507" cy="1544129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3175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/>
        </p:spPr>
      </p:pic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43036" y="2581944"/>
            <a:ext cx="3573581" cy="26472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powerpoint-BLANC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sz="1800" b="1" dirty="0" smtClean="0">
                <a:solidFill>
                  <a:srgbClr val="2456A2"/>
                </a:solidFill>
              </a:rPr>
              <a:t/>
            </a:r>
            <a:br>
              <a:rPr lang="sl-SI" sz="1800" b="1" dirty="0" smtClean="0">
                <a:solidFill>
                  <a:srgbClr val="2456A2"/>
                </a:solidFill>
              </a:rPr>
            </a:br>
            <a:r>
              <a:rPr lang="sl-SI" sz="1800" b="1" dirty="0" smtClean="0">
                <a:solidFill>
                  <a:srgbClr val="2456A2"/>
                </a:solidFill>
              </a:rPr>
              <a:t>3-10: </a:t>
            </a:r>
            <a:r>
              <a:rPr lang="sl-SI" sz="1800" b="1" dirty="0">
                <a:solidFill>
                  <a:srgbClr val="2456A2"/>
                </a:solidFill>
              </a:rPr>
              <a:t>Raba vode v večnamenskih zadrževalnikih /Meljo J., Krajčič J., Smolar Žvanut N.</a:t>
            </a:r>
            <a:r>
              <a:rPr lang="sl-SI" sz="1800" dirty="0"/>
              <a:t>	</a:t>
            </a:r>
          </a:p>
        </p:txBody>
      </p:sp>
      <p:sp>
        <p:nvSpPr>
          <p:cNvPr id="8" name="Rectangle 7"/>
          <p:cNvSpPr/>
          <p:nvPr/>
        </p:nvSpPr>
        <p:spPr>
          <a:xfrm>
            <a:off x="457200" y="1302864"/>
            <a:ext cx="616078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ct val="0"/>
              </a:spcBef>
            </a:pPr>
            <a:r>
              <a:rPr lang="sl-SI" sz="2800" b="1" dirty="0">
                <a:solidFill>
                  <a:srgbClr val="FBC56F"/>
                </a:solidFill>
              </a:rPr>
              <a:t>VPRAŠANJA / PREDLOGI ZA RAZPRAVO</a:t>
            </a:r>
            <a:r>
              <a:rPr lang="sl-SI" sz="2800" b="1" dirty="0" smtClean="0">
                <a:solidFill>
                  <a:srgbClr val="FBC56F"/>
                </a:solidFill>
              </a:rPr>
              <a:t>:</a:t>
            </a:r>
            <a:endParaRPr lang="sl-SI" sz="2800" b="1" dirty="0">
              <a:solidFill>
                <a:srgbClr val="FBC56F"/>
              </a:solidFill>
            </a:endParaRPr>
          </a:p>
        </p:txBody>
      </p:sp>
      <p:pic>
        <p:nvPicPr>
          <p:cNvPr id="9" name="Picture 8" descr="LOGO.png"/>
          <p:cNvPicPr>
            <a:picLocks noChangeAspect="1"/>
          </p:cNvPicPr>
          <p:nvPr/>
        </p:nvPicPr>
        <p:blipFill>
          <a:blip r:embed="rId4" cstate="print"/>
          <a:srcRect r="72981" b="23077"/>
          <a:stretch>
            <a:fillRect/>
          </a:stretch>
        </p:blipFill>
        <p:spPr>
          <a:xfrm>
            <a:off x="8172400" y="5877272"/>
            <a:ext cx="720080" cy="757979"/>
          </a:xfrm>
          <a:prstGeom prst="rect">
            <a:avLst/>
          </a:prstGeom>
        </p:spPr>
      </p:pic>
      <p:sp>
        <p:nvSpPr>
          <p:cNvPr id="11" name="Ograda vsebine 10"/>
          <p:cNvSpPr>
            <a:spLocks noGrp="1"/>
          </p:cNvSpPr>
          <p:nvPr>
            <p:ph idx="1"/>
          </p:nvPr>
        </p:nvSpPr>
        <p:spPr>
          <a:xfrm>
            <a:off x="261864" y="1838094"/>
            <a:ext cx="8424936" cy="4557658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marL="342000" indent="-342000" hangingPunct="0">
              <a:spcBef>
                <a:spcPts val="768"/>
              </a:spcBef>
            </a:pPr>
            <a:r>
              <a:rPr lang="sl-SI" sz="2800" dirty="0"/>
              <a:t>Podpora določitvi ekološkega potenciala na MPVT, UVT </a:t>
            </a:r>
          </a:p>
          <a:p>
            <a:pPr marL="342000" indent="-342000" hangingPunct="0">
              <a:spcBef>
                <a:spcPts val="768"/>
              </a:spcBef>
              <a:buFont typeface="Arial" panose="020B0604020202020204" pitchFamily="34" charset="0"/>
              <a:buChar char="•"/>
            </a:pPr>
            <a:r>
              <a:rPr lang="sl-SI" sz="2800" dirty="0" smtClean="0"/>
              <a:t>Realizacija </a:t>
            </a:r>
            <a:r>
              <a:rPr lang="sl-SI" sz="2800" smtClean="0"/>
              <a:t>prioritet uporabe zadrževalnikov </a:t>
            </a:r>
            <a:r>
              <a:rPr lang="sl-SI" sz="2800" dirty="0" smtClean="0"/>
              <a:t>v praksi</a:t>
            </a:r>
            <a:endParaRPr lang="sl-SI" sz="2800" dirty="0"/>
          </a:p>
          <a:p>
            <a:pPr marL="342000" indent="-342000" hangingPunct="0">
              <a:spcBef>
                <a:spcPts val="768"/>
              </a:spcBef>
            </a:pPr>
            <a:r>
              <a:rPr lang="sl-SI" sz="2800" dirty="0" smtClean="0"/>
              <a:t>Ključ za delitev stroškov </a:t>
            </a:r>
            <a:r>
              <a:rPr lang="x-none" sz="2800" dirty="0" smtClean="0"/>
              <a:t>vzdrževanj</a:t>
            </a:r>
            <a:r>
              <a:rPr lang="sl-SI" sz="2800" dirty="0" smtClean="0"/>
              <a:t>a bo v pomoč pri pripravi pogodb po 48. in 191. členu ZV-1:  </a:t>
            </a:r>
          </a:p>
          <a:p>
            <a:pPr marL="685800" lvl="1" hangingPunct="0">
              <a:spcBef>
                <a:spcPts val="500"/>
              </a:spcBef>
              <a:buFont typeface="Arial" panose="020B0604020202020204" pitchFamily="34" charset="0"/>
              <a:buChar char="•"/>
            </a:pPr>
            <a:r>
              <a:rPr lang="sl-SI" sz="2400" dirty="0" smtClean="0">
                <a:solidFill>
                  <a:schemeClr val="accent1">
                    <a:lumMod val="75000"/>
                  </a:schemeClr>
                </a:solidFill>
              </a:rPr>
              <a:t>Predlagani </a:t>
            </a:r>
            <a:r>
              <a:rPr lang="sl-SI" sz="2400" dirty="0">
                <a:solidFill>
                  <a:schemeClr val="accent1">
                    <a:lumMod val="75000"/>
                  </a:schemeClr>
                </a:solidFill>
              </a:rPr>
              <a:t>ključ morda primeren le za tekoče in ne tudi investicijsko vzdrževanje</a:t>
            </a:r>
            <a:r>
              <a:rPr lang="sl-SI" sz="2400" dirty="0" smtClean="0">
                <a:solidFill>
                  <a:schemeClr val="accent1">
                    <a:lumMod val="75000"/>
                  </a:schemeClr>
                </a:solidFill>
              </a:rPr>
              <a:t>? (ali obratno)</a:t>
            </a:r>
            <a:endParaRPr lang="sl-SI" sz="2400" dirty="0">
              <a:solidFill>
                <a:schemeClr val="accent1">
                  <a:lumMod val="75000"/>
                </a:schemeClr>
              </a:solidFill>
            </a:endParaRPr>
          </a:p>
          <a:p>
            <a:pPr marL="685800" lvl="1" hangingPunct="0">
              <a:spcBef>
                <a:spcPts val="500"/>
              </a:spcBef>
              <a:buFont typeface="Arial" panose="020B0604020202020204" pitchFamily="34" charset="0"/>
              <a:buChar char="•"/>
            </a:pPr>
            <a:r>
              <a:rPr lang="sl-SI" sz="2400" dirty="0">
                <a:solidFill>
                  <a:schemeClr val="accent1">
                    <a:lumMod val="75000"/>
                  </a:schemeClr>
                </a:solidFill>
              </a:rPr>
              <a:t>Uvedba uteži pri delitvi stroškov</a:t>
            </a:r>
            <a:r>
              <a:rPr lang="sl-SI" sz="2400" dirty="0" smtClean="0">
                <a:solidFill>
                  <a:schemeClr val="accent1">
                    <a:lumMod val="75000"/>
                  </a:schemeClr>
                </a:solidFill>
              </a:rPr>
              <a:t>? </a:t>
            </a:r>
          </a:p>
          <a:p>
            <a:pPr marL="685800" lvl="1" hangingPunct="0">
              <a:spcBef>
                <a:spcPts val="500"/>
              </a:spcBef>
              <a:buFont typeface="Arial" panose="020B0604020202020204" pitchFamily="34" charset="0"/>
              <a:buChar char="•"/>
            </a:pPr>
            <a:r>
              <a:rPr lang="sl-SI" sz="2400" dirty="0" smtClean="0">
                <a:solidFill>
                  <a:schemeClr val="accent1">
                    <a:lumMod val="75000"/>
                  </a:schemeClr>
                </a:solidFill>
              </a:rPr>
              <a:t>Vključitev finančnih koristi?</a:t>
            </a:r>
            <a:endParaRPr lang="sl-SI" sz="2400" dirty="0">
              <a:solidFill>
                <a:schemeClr val="accent1">
                  <a:lumMod val="75000"/>
                </a:schemeClr>
              </a:solidFill>
            </a:endParaRPr>
          </a:p>
          <a:p>
            <a:pPr marL="685800" lvl="1" hangingPunct="0">
              <a:spcBef>
                <a:spcPts val="500"/>
              </a:spcBef>
              <a:buFont typeface="Arial" panose="020B0604020202020204" pitchFamily="34" charset="0"/>
              <a:buChar char="•"/>
            </a:pPr>
            <a:r>
              <a:rPr lang="sl-SI" sz="2400" dirty="0">
                <a:solidFill>
                  <a:schemeClr val="accent1">
                    <a:lumMod val="75000"/>
                  </a:schemeClr>
                </a:solidFill>
              </a:rPr>
              <a:t>Ključ za delitev stroškov bolj kot vodilo in ne obveza?</a:t>
            </a:r>
          </a:p>
          <a:p>
            <a:pPr marL="685800" lvl="1" hangingPunct="0">
              <a:spcBef>
                <a:spcPts val="500"/>
              </a:spcBef>
              <a:buFont typeface="Arial" panose="020B0604020202020204" pitchFamily="34" charset="0"/>
              <a:buChar char="•"/>
            </a:pPr>
            <a:r>
              <a:rPr lang="sl-SI" sz="2400" dirty="0">
                <a:solidFill>
                  <a:schemeClr val="accent1">
                    <a:lumMod val="75000"/>
                  </a:schemeClr>
                </a:solidFill>
              </a:rPr>
              <a:t>Ključ tudi za manjše, enostavnejše objekte in </a:t>
            </a:r>
            <a:r>
              <a:rPr lang="sl-SI" sz="2400" dirty="0" smtClean="0">
                <a:solidFill>
                  <a:schemeClr val="accent1">
                    <a:lumMod val="75000"/>
                  </a:schemeClr>
                </a:solidFill>
              </a:rPr>
              <a:t>mlinščice.</a:t>
            </a:r>
            <a:endParaRPr lang="sl-SI" sz="2400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384879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isar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621</TotalTime>
  <Words>163</Words>
  <Application>Microsoft Office PowerPoint</Application>
  <PresentationFormat>Diaprojekcija na zaslonu (4:3)</PresentationFormat>
  <Paragraphs>24</Paragraphs>
  <Slides>2</Slides>
  <Notes>2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Naslovi diapozitivov</vt:lpstr>
      </vt:variant>
      <vt:variant>
        <vt:i4>2</vt:i4>
      </vt:variant>
    </vt:vector>
  </HeadingPairs>
  <TitlesOfParts>
    <vt:vector size="3" baseType="lpstr">
      <vt:lpstr>Office Theme</vt:lpstr>
      <vt:lpstr>3-10: Raba vode v večnamenskih zadrževalnikih /Meljo J., Krajčič J., Smolar Žvanut N.</vt:lpstr>
      <vt:lpstr> 3-10: Raba vode v večnamenskih zadrževalnikih /Meljo J., Krajčič J., Smolar Žvanut N.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</dc:title>
  <dc:creator>dani</dc:creator>
  <cp:lastModifiedBy>Jana Meljo</cp:lastModifiedBy>
  <cp:revision>50</cp:revision>
  <dcterms:created xsi:type="dcterms:W3CDTF">2017-03-22T17:34:39Z</dcterms:created>
  <dcterms:modified xsi:type="dcterms:W3CDTF">2017-04-07T07:40:38Z</dcterms:modified>
</cp:coreProperties>
</file>