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86400" autoAdjust="0"/>
  </p:normalViewPr>
  <p:slideViewPr>
    <p:cSldViewPr>
      <p:cViewPr varScale="1">
        <p:scale>
          <a:sx n="59" d="100"/>
          <a:sy n="59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4. 04. 2017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</a:t>
            </a:r>
            <a:r>
              <a:rPr lang="sl-SI" sz="1800" b="1" dirty="0" smtClean="0">
                <a:solidFill>
                  <a:srgbClr val="2456A2"/>
                </a:solidFill>
              </a:rPr>
              <a:t>-15: </a:t>
            </a:r>
            <a:r>
              <a:rPr lang="en-GB" sz="1800" b="1" dirty="0" err="1">
                <a:solidFill>
                  <a:srgbClr val="2456A2"/>
                </a:solidFill>
              </a:rPr>
              <a:t>Ekosistemske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tehnologije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za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trajnostno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upravljanje</a:t>
            </a:r>
            <a:r>
              <a:rPr lang="en-GB" sz="1800" b="1" dirty="0">
                <a:solidFill>
                  <a:srgbClr val="2456A2"/>
                </a:solidFill>
              </a:rPr>
              <a:t> z </a:t>
            </a:r>
            <a:r>
              <a:rPr lang="en-GB" sz="1800" b="1" dirty="0" err="1">
                <a:solidFill>
                  <a:srgbClr val="2456A2"/>
                </a:solidFill>
              </a:rPr>
              <a:t>vodami</a:t>
            </a:r>
            <a:r>
              <a:rPr lang="en-GB" sz="1800" b="1" dirty="0">
                <a:solidFill>
                  <a:srgbClr val="2456A2"/>
                </a:solidFill>
              </a:rPr>
              <a:t>: </a:t>
            </a:r>
            <a:r>
              <a:rPr lang="en-GB" sz="1800" b="1" dirty="0" err="1">
                <a:solidFill>
                  <a:srgbClr val="2456A2"/>
                </a:solidFill>
              </a:rPr>
              <a:t>večnamenski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poplavni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zadrževalnik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Podutik</a:t>
            </a:r>
            <a:r>
              <a:rPr lang="en-GB" sz="1800" b="1" dirty="0">
                <a:solidFill>
                  <a:srgbClr val="2456A2"/>
                </a:solidFill>
              </a:rPr>
              <a:t> /Griessler Bulc T., </a:t>
            </a:r>
            <a:r>
              <a:rPr lang="en-GB" sz="1800" b="1" dirty="0" err="1">
                <a:solidFill>
                  <a:srgbClr val="2456A2"/>
                </a:solidFill>
              </a:rPr>
              <a:t>Uršič</a:t>
            </a:r>
            <a:r>
              <a:rPr lang="en-GB" sz="1800" b="1" dirty="0">
                <a:solidFill>
                  <a:srgbClr val="2456A2"/>
                </a:solidFill>
              </a:rPr>
              <a:t> M., </a:t>
            </a:r>
            <a:r>
              <a:rPr lang="en-GB" sz="1800" b="1" dirty="0" err="1">
                <a:solidFill>
                  <a:srgbClr val="2456A2"/>
                </a:solidFill>
              </a:rPr>
              <a:t>Vahtar</a:t>
            </a:r>
            <a:r>
              <a:rPr lang="en-GB" sz="1800" b="1" dirty="0">
                <a:solidFill>
                  <a:srgbClr val="2456A2"/>
                </a:solidFill>
              </a:rPr>
              <a:t> M., Krivograd Klemenčič A</a:t>
            </a:r>
            <a:r>
              <a:rPr lang="en-GB" sz="1800" b="1" dirty="0" smtClean="0">
                <a:solidFill>
                  <a:srgbClr val="2456A2"/>
                </a:solidFill>
              </a:rPr>
              <a:t>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2020776"/>
            <a:ext cx="8568952" cy="4105387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Zadrževalnik </a:t>
            </a:r>
            <a:r>
              <a:rPr lang="sl-SI" dirty="0"/>
              <a:t>visokih voda </a:t>
            </a:r>
            <a:r>
              <a:rPr lang="sl-SI" dirty="0" smtClean="0"/>
              <a:t>Podutik (1986) je večnamenski in nudi </a:t>
            </a:r>
            <a:r>
              <a:rPr lang="sl-SI" dirty="0"/>
              <a:t>različne </a:t>
            </a:r>
            <a:r>
              <a:rPr lang="sl-SI" dirty="0" err="1"/>
              <a:t>ekosistemske</a:t>
            </a:r>
            <a:r>
              <a:rPr lang="sl-SI" dirty="0"/>
              <a:t> funkcije; </a:t>
            </a:r>
            <a:endParaRPr lang="sl-SI" dirty="0" smtClean="0"/>
          </a:p>
          <a:p>
            <a:pPr lvl="1"/>
            <a:r>
              <a:rPr lang="sl-SI" b="1" dirty="0" smtClean="0"/>
              <a:t>zmanjševanje poplav </a:t>
            </a:r>
            <a:r>
              <a:rPr lang="sl-SI" dirty="0" smtClean="0"/>
              <a:t>(</a:t>
            </a:r>
            <a:r>
              <a:rPr lang="sl-SI" dirty="0"/>
              <a:t>z 10 letno povratno </a:t>
            </a:r>
            <a:r>
              <a:rPr lang="sl-SI" dirty="0" smtClean="0"/>
              <a:t>dobo),</a:t>
            </a:r>
          </a:p>
          <a:p>
            <a:pPr lvl="1"/>
            <a:r>
              <a:rPr lang="sl-SI" b="1" dirty="0" smtClean="0"/>
              <a:t>čiščenje</a:t>
            </a:r>
            <a:r>
              <a:rPr lang="sl-SI" dirty="0" smtClean="0"/>
              <a:t> </a:t>
            </a:r>
            <a:r>
              <a:rPr lang="sl-SI" dirty="0"/>
              <a:t>zalednih </a:t>
            </a:r>
            <a:r>
              <a:rPr lang="sl-SI" dirty="0" smtClean="0"/>
              <a:t>voda z </a:t>
            </a:r>
            <a:r>
              <a:rPr lang="sl-SI" dirty="0" err="1" smtClean="0"/>
              <a:t>ekosistemsko</a:t>
            </a:r>
            <a:r>
              <a:rPr lang="sl-SI" dirty="0" smtClean="0"/>
              <a:t> teh. (</a:t>
            </a:r>
            <a:r>
              <a:rPr lang="sl-SI" dirty="0"/>
              <a:t>učinkovito odstrani hranila in </a:t>
            </a:r>
            <a:r>
              <a:rPr lang="sl-SI" dirty="0" smtClean="0"/>
              <a:t>patogene) </a:t>
            </a:r>
          </a:p>
          <a:p>
            <a:pPr lvl="1"/>
            <a:r>
              <a:rPr lang="sl-SI" b="1" dirty="0" err="1" smtClean="0"/>
              <a:t>biodiverziteta</a:t>
            </a:r>
            <a:r>
              <a:rPr lang="sl-SI" b="1" dirty="0" smtClean="0"/>
              <a:t> </a:t>
            </a:r>
            <a:r>
              <a:rPr lang="sl-SI" dirty="0"/>
              <a:t>(</a:t>
            </a:r>
            <a:r>
              <a:rPr lang="sl-SI" dirty="0" smtClean="0"/>
              <a:t>močvirsko vlagoljubni </a:t>
            </a:r>
            <a:r>
              <a:rPr lang="sl-SI" dirty="0" err="1" smtClean="0"/>
              <a:t>habitatini</a:t>
            </a:r>
            <a:r>
              <a:rPr lang="sl-SI" dirty="0" smtClean="0"/>
              <a:t> tipi, </a:t>
            </a:r>
            <a:r>
              <a:rPr lang="sl-SI" dirty="0"/>
              <a:t>51 </a:t>
            </a:r>
            <a:r>
              <a:rPr lang="sl-SI" dirty="0" smtClean="0"/>
              <a:t>taksonov </a:t>
            </a:r>
            <a:r>
              <a:rPr lang="sl-SI" dirty="0"/>
              <a:t>alg, 35 vrst </a:t>
            </a:r>
            <a:r>
              <a:rPr lang="sl-SI" dirty="0" smtClean="0"/>
              <a:t>ptic-zelena </a:t>
            </a:r>
            <a:r>
              <a:rPr lang="sl-SI" dirty="0"/>
              <a:t>žolna (Rdeči seznam</a:t>
            </a:r>
            <a:r>
              <a:rPr lang="sl-SI" dirty="0" smtClean="0"/>
              <a:t>))</a:t>
            </a:r>
            <a:endParaRPr lang="en-GB" dirty="0"/>
          </a:p>
          <a:p>
            <a:pPr lvl="1"/>
            <a:r>
              <a:rPr lang="sl-SI" b="1" dirty="0" smtClean="0"/>
              <a:t>izobraževanje-rekreacija</a:t>
            </a:r>
            <a:r>
              <a:rPr lang="sl-SI" dirty="0" smtClean="0"/>
              <a:t>-opazovalnice, peš-kolesarske povezave, blaženje </a:t>
            </a:r>
            <a:r>
              <a:rPr lang="sl-SI" dirty="0"/>
              <a:t>vročinskih valov OPN</a:t>
            </a:r>
            <a:r>
              <a:rPr lang="sl-SI" dirty="0"/>
              <a:t> </a:t>
            </a:r>
            <a:r>
              <a:rPr lang="sl-SI" dirty="0" smtClean="0"/>
              <a:t>MOL</a:t>
            </a:r>
            <a:endParaRPr lang="sl-SI" dirty="0"/>
          </a:p>
          <a:p>
            <a:r>
              <a:rPr lang="sl-SI" dirty="0" smtClean="0"/>
              <a:t>Podutik </a:t>
            </a:r>
            <a:r>
              <a:rPr lang="sl-SI" dirty="0"/>
              <a:t>je </a:t>
            </a:r>
            <a:r>
              <a:rPr lang="sl-SI" dirty="0" smtClean="0"/>
              <a:t>primer </a:t>
            </a:r>
            <a:r>
              <a:rPr lang="sl-SI" dirty="0"/>
              <a:t>dobre </a:t>
            </a:r>
            <a:r>
              <a:rPr lang="sl-SI" dirty="0" smtClean="0"/>
              <a:t>prakse (7 OP </a:t>
            </a:r>
            <a:r>
              <a:rPr lang="sl-SI" dirty="0" err="1" smtClean="0"/>
              <a:t>Turas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Trajnostna </a:t>
            </a:r>
            <a:r>
              <a:rPr lang="sl-SI" dirty="0"/>
              <a:t>in prožna zelena mesta</a:t>
            </a:r>
            <a:endParaRPr lang="en-GB" dirty="0"/>
          </a:p>
          <a:p>
            <a:endParaRPr lang="sl-SI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59750"/>
            <a:ext cx="1101336" cy="11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9311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3-15: </a:t>
            </a:r>
            <a:r>
              <a:rPr lang="en-GB" sz="1800" b="1" dirty="0" err="1">
                <a:solidFill>
                  <a:srgbClr val="2456A2"/>
                </a:solidFill>
              </a:rPr>
              <a:t>Ekosistemske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tehnologije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za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trajnostno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upravljanje</a:t>
            </a:r>
            <a:r>
              <a:rPr lang="en-GB" sz="1800" b="1" dirty="0">
                <a:solidFill>
                  <a:srgbClr val="2456A2"/>
                </a:solidFill>
              </a:rPr>
              <a:t> z </a:t>
            </a:r>
            <a:r>
              <a:rPr lang="en-GB" sz="1800" b="1" dirty="0" err="1">
                <a:solidFill>
                  <a:srgbClr val="2456A2"/>
                </a:solidFill>
              </a:rPr>
              <a:t>vodami</a:t>
            </a:r>
            <a:r>
              <a:rPr lang="en-GB" sz="1800" b="1" dirty="0">
                <a:solidFill>
                  <a:srgbClr val="2456A2"/>
                </a:solidFill>
              </a:rPr>
              <a:t>: </a:t>
            </a:r>
            <a:r>
              <a:rPr lang="en-GB" sz="1800" b="1" dirty="0" err="1">
                <a:solidFill>
                  <a:srgbClr val="2456A2"/>
                </a:solidFill>
              </a:rPr>
              <a:t>večnamenski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poplavni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zadrževalnik</a:t>
            </a:r>
            <a:r>
              <a:rPr lang="en-GB" sz="1800" b="1" dirty="0">
                <a:solidFill>
                  <a:srgbClr val="2456A2"/>
                </a:solidFill>
              </a:rPr>
              <a:t> </a:t>
            </a:r>
            <a:r>
              <a:rPr lang="en-GB" sz="1800" b="1" dirty="0" err="1">
                <a:solidFill>
                  <a:srgbClr val="2456A2"/>
                </a:solidFill>
              </a:rPr>
              <a:t>Podutik</a:t>
            </a:r>
            <a:r>
              <a:rPr lang="en-GB" sz="1800" b="1" dirty="0">
                <a:solidFill>
                  <a:srgbClr val="2456A2"/>
                </a:solidFill>
              </a:rPr>
              <a:t> /Griessler Bulc T., </a:t>
            </a:r>
            <a:r>
              <a:rPr lang="en-GB" sz="1800" b="1" dirty="0" err="1">
                <a:solidFill>
                  <a:srgbClr val="2456A2"/>
                </a:solidFill>
              </a:rPr>
              <a:t>Uršič</a:t>
            </a:r>
            <a:r>
              <a:rPr lang="en-GB" sz="1800" b="1" dirty="0">
                <a:solidFill>
                  <a:srgbClr val="2456A2"/>
                </a:solidFill>
              </a:rPr>
              <a:t> M., </a:t>
            </a:r>
            <a:r>
              <a:rPr lang="en-GB" sz="1800" b="1" dirty="0" err="1">
                <a:solidFill>
                  <a:srgbClr val="2456A2"/>
                </a:solidFill>
              </a:rPr>
              <a:t>Vahtar</a:t>
            </a:r>
            <a:r>
              <a:rPr lang="en-GB" sz="1800" b="1" dirty="0">
                <a:solidFill>
                  <a:srgbClr val="2456A2"/>
                </a:solidFill>
              </a:rPr>
              <a:t> M., Krivograd Klemenčič A.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2020776"/>
            <a:ext cx="6339425" cy="4105387"/>
          </a:xfrm>
        </p:spPr>
        <p:txBody>
          <a:bodyPr>
            <a:normAutofit fontScale="85000" lnSpcReduction="20000"/>
          </a:bodyPr>
          <a:lstStyle/>
          <a:p>
            <a:r>
              <a:rPr lang="sl-SI" sz="3000" dirty="0"/>
              <a:t>Poplave ponujajo nove </a:t>
            </a:r>
            <a:r>
              <a:rPr lang="sl-SI" sz="3000" dirty="0" smtClean="0"/>
              <a:t>priložnosti-</a:t>
            </a:r>
            <a:r>
              <a:rPr lang="sl-SI" sz="3000" dirty="0" err="1" smtClean="0"/>
              <a:t>večnamenskost</a:t>
            </a:r>
            <a:r>
              <a:rPr lang="sl-SI" sz="3000" dirty="0"/>
              <a:t>?</a:t>
            </a:r>
            <a:endParaRPr lang="sl-SI" sz="3000" dirty="0"/>
          </a:p>
          <a:p>
            <a:r>
              <a:rPr lang="sl-SI" sz="3000" dirty="0" smtClean="0"/>
              <a:t>Kdo je upravljavec zadrževalnika? </a:t>
            </a:r>
          </a:p>
          <a:p>
            <a:pPr lvl="1"/>
            <a:r>
              <a:rPr lang="sl-SI" sz="2600" dirty="0" smtClean="0"/>
              <a:t>Pristojnosti </a:t>
            </a:r>
            <a:r>
              <a:rPr lang="sl-SI" sz="2600" dirty="0"/>
              <a:t>za </a:t>
            </a:r>
            <a:r>
              <a:rPr lang="sl-SI" sz="2600" dirty="0"/>
              <a:t>vzpostavitev varnih obratovalnih razmer </a:t>
            </a:r>
            <a:r>
              <a:rPr lang="sl-SI" sz="2600" dirty="0"/>
              <a:t>(brez obratovalnega dovoljenja) in izvedbo ukrepov za </a:t>
            </a:r>
            <a:r>
              <a:rPr lang="sl-SI" sz="2600" dirty="0"/>
              <a:t>povečanje poplavne varnosti </a:t>
            </a:r>
            <a:endParaRPr lang="sl-SI" sz="2600" dirty="0"/>
          </a:p>
          <a:p>
            <a:r>
              <a:rPr lang="sl-SI" sz="3000" dirty="0"/>
              <a:t>Sodelovanje deležnikov (energetika, prebivalci)</a:t>
            </a:r>
          </a:p>
          <a:p>
            <a:r>
              <a:rPr lang="sl-SI" sz="3000" dirty="0" smtClean="0"/>
              <a:t>Omejevanje </a:t>
            </a:r>
            <a:r>
              <a:rPr lang="sl-SI" sz="3000" dirty="0"/>
              <a:t>širjenja </a:t>
            </a:r>
            <a:r>
              <a:rPr lang="sl-SI" sz="3000" dirty="0"/>
              <a:t>tujerodnih invazivnih </a:t>
            </a:r>
            <a:r>
              <a:rPr lang="sl-SI" sz="3000" dirty="0" smtClean="0"/>
              <a:t>vrst</a:t>
            </a:r>
          </a:p>
          <a:p>
            <a:r>
              <a:rPr lang="sl-SI" sz="3000" dirty="0" smtClean="0"/>
              <a:t>Prepoznavnost </a:t>
            </a:r>
            <a:r>
              <a:rPr lang="sl-SI" sz="3000" dirty="0" err="1" smtClean="0"/>
              <a:t>ekosistemskih</a:t>
            </a:r>
            <a:r>
              <a:rPr lang="sl-SI" sz="3000" dirty="0" smtClean="0"/>
              <a:t> storitev</a:t>
            </a:r>
            <a:endParaRPr lang="sl-SI" sz="30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21" descr="Podutik junij 07 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44" y="2135286"/>
            <a:ext cx="2301535" cy="181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51" y="4086849"/>
            <a:ext cx="1654696" cy="16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9" y="6180714"/>
            <a:ext cx="5893646" cy="50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47" y="5877272"/>
            <a:ext cx="830969" cy="8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194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3-15: Ekosistemske tehnologije za trajnostno upravljanje z vodami: večnamenski poplavni zadrževalnik Podutik /Griessler Bulc T., Uršič M., Vahtar M., Krivograd Klemenčič A.</vt:lpstr>
      <vt:lpstr>3-15: Ekosistemske tehnologije za trajnostno upravljanje z vodami: večnamenski poplavni zadrževalnik Podutik /Griessler Bulc T., Uršič M., Vahtar M., Krivograd Klemenčič 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Griessler-Bulc, Tjaša</cp:lastModifiedBy>
  <cp:revision>37</cp:revision>
  <dcterms:created xsi:type="dcterms:W3CDTF">2017-03-22T17:34:39Z</dcterms:created>
  <dcterms:modified xsi:type="dcterms:W3CDTF">2017-04-04T15:41:23Z</dcterms:modified>
</cp:coreProperties>
</file>