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799263" cy="99298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8575" autoAdjust="0"/>
  </p:normalViewPr>
  <p:slideViewPr>
    <p:cSldViewPr>
      <p:cViewPr varScale="1">
        <p:scale>
          <a:sx n="62" d="100"/>
          <a:sy n="62" d="100"/>
        </p:scale>
        <p:origin x="7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AE60F-5750-4B2F-9948-E2F63DC430D0}" type="datetimeFigureOut">
              <a:rPr lang="sl-SI" smtClean="0"/>
              <a:t>11. 04. 2017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C0EAE-D2B1-4D11-8928-D49205F573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396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C0EAE-D2B1-4D11-8928-D49205F573EC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7712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11. 04. 2017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12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2640" y="157139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3-19: OMEJEVANJE </a:t>
            </a:r>
            <a:r>
              <a:rPr lang="sl-SI" sz="1800" b="1" dirty="0">
                <a:solidFill>
                  <a:srgbClr val="2456A2"/>
                </a:solidFill>
              </a:rPr>
              <a:t>POJAVA ANTIBIOTIČNE REZISTENCE V VODNEM OKOLJU Z UPORABO NAPREDNIH OKSIDACIJSKIH TEHNIK </a:t>
            </a:r>
            <a:r>
              <a:rPr lang="sl-SI" sz="1800" b="1" dirty="0" smtClean="0">
                <a:solidFill>
                  <a:srgbClr val="2456A2"/>
                </a:solidFill>
              </a:rPr>
              <a:t>/</a:t>
            </a:r>
            <a:r>
              <a:rPr lang="sl-SI" sz="1800" b="1" dirty="0">
                <a:solidFill>
                  <a:srgbClr val="2456A2"/>
                </a:solidFill>
              </a:rPr>
              <a:t> Boševski I., </a:t>
            </a:r>
            <a:r>
              <a:rPr lang="sl-SI" sz="1800" b="1" dirty="0" smtClean="0">
                <a:solidFill>
                  <a:srgbClr val="2456A2"/>
                </a:solidFill>
              </a:rPr>
              <a:t>Kalčikova G., Žgajnar </a:t>
            </a:r>
            <a:r>
              <a:rPr lang="sl-SI" sz="1800" b="1" dirty="0">
                <a:solidFill>
                  <a:srgbClr val="2456A2"/>
                </a:solidFill>
              </a:rPr>
              <a:t>Gotvajn A</a:t>
            </a:r>
            <a:r>
              <a:rPr lang="sl-SI" sz="1800" b="1" dirty="0" smtClean="0">
                <a:solidFill>
                  <a:srgbClr val="2456A2"/>
                </a:solidFill>
              </a:rPr>
              <a:t>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2640" y="1780627"/>
            <a:ext cx="8229600" cy="4105387"/>
          </a:xfrm>
        </p:spPr>
        <p:txBody>
          <a:bodyPr>
            <a:noAutofit/>
          </a:bodyPr>
          <a:lstStyle/>
          <a:p>
            <a:r>
              <a:rPr lang="sl-SI" sz="1800" dirty="0" smtClean="0"/>
              <a:t>Nizke </a:t>
            </a:r>
            <a:r>
              <a:rPr lang="sl-SI" sz="1800" dirty="0"/>
              <a:t>koncentracije </a:t>
            </a:r>
            <a:r>
              <a:rPr lang="sl-SI" sz="1800" dirty="0" smtClean="0"/>
              <a:t>antibiotikov </a:t>
            </a:r>
            <a:r>
              <a:rPr lang="sl-SI" sz="1800" dirty="0"/>
              <a:t>v okolju spodbujajo razvoj na </a:t>
            </a:r>
            <a:r>
              <a:rPr lang="sl-SI" sz="1800" b="1" dirty="0"/>
              <a:t>antibiotike odpornih bakterij</a:t>
            </a:r>
            <a:r>
              <a:rPr lang="sl-SI" sz="1800" dirty="0" smtClean="0"/>
              <a:t>.</a:t>
            </a:r>
          </a:p>
          <a:p>
            <a:endParaRPr lang="sl-SI" sz="1800" dirty="0" smtClean="0"/>
          </a:p>
          <a:p>
            <a:r>
              <a:rPr lang="sl-SI" sz="1800" dirty="0" smtClean="0"/>
              <a:t>Odpadno vodo, ki vsebuje antibiotike, je </a:t>
            </a:r>
            <a:r>
              <a:rPr lang="sl-SI" sz="1800" b="1" dirty="0" smtClean="0"/>
              <a:t>potrebno pred biološkim čiščenjem obdelati</a:t>
            </a:r>
            <a:r>
              <a:rPr lang="sl-SI" sz="1800" dirty="0" smtClean="0"/>
              <a:t> – odpraviti strupenost na aktivno blato in povečati biorazgradljivost.</a:t>
            </a:r>
          </a:p>
          <a:p>
            <a:endParaRPr lang="sl-SI" sz="1800" dirty="0" smtClean="0"/>
          </a:p>
          <a:p>
            <a:r>
              <a:rPr lang="sl-SI" sz="1800" dirty="0"/>
              <a:t>O</a:t>
            </a:r>
            <a:r>
              <a:rPr lang="sl-SI" sz="1800" dirty="0" smtClean="0"/>
              <a:t>koljsko obstojen antibiotik </a:t>
            </a:r>
            <a:r>
              <a:rPr lang="sl-SI" sz="1800" b="1" dirty="0" smtClean="0"/>
              <a:t>Tiamulin.</a:t>
            </a:r>
            <a:endParaRPr lang="sl-SI" sz="1800" dirty="0"/>
          </a:p>
          <a:p>
            <a:endParaRPr lang="sl-SI" sz="1800" dirty="0" smtClean="0"/>
          </a:p>
          <a:p>
            <a:r>
              <a:rPr lang="sl-SI" sz="1800" dirty="0" smtClean="0"/>
              <a:t>Preiskovali smo učinkovitost dveh oksidacijskih tehnik, </a:t>
            </a:r>
            <a:r>
              <a:rPr lang="sl-SI" sz="1800" b="1" dirty="0" smtClean="0"/>
              <a:t>Fentonovo oksidacijo</a:t>
            </a:r>
            <a:r>
              <a:rPr lang="sl-SI" sz="1800" dirty="0" smtClean="0"/>
              <a:t> in </a:t>
            </a:r>
            <a:r>
              <a:rPr lang="sl-SI" sz="1800" b="1" dirty="0" smtClean="0"/>
              <a:t>ozonacijo.</a:t>
            </a:r>
          </a:p>
          <a:p>
            <a:endParaRPr lang="sl-SI" sz="1800" b="1" dirty="0" smtClean="0"/>
          </a:p>
          <a:p>
            <a:r>
              <a:rPr lang="sl-SI" sz="1800" b="1" dirty="0" smtClean="0"/>
              <a:t>Fentonova oksidacija </a:t>
            </a:r>
            <a:r>
              <a:rPr lang="sl-SI" sz="1800" dirty="0" smtClean="0"/>
              <a:t>odpravi strupenost na heterotrofne MO pri molskem razmerju KPK </a:t>
            </a:r>
            <a:r>
              <a:rPr lang="sl-SI" sz="1800" dirty="0"/>
              <a:t>: oksidant : katalizator  = 1 : 1,5 : 0,3. </a:t>
            </a:r>
            <a:r>
              <a:rPr lang="sl-SI" sz="1800" dirty="0" smtClean="0"/>
              <a:t>Zmanjšanje strupenosti na nitrifikacijske MO je 20 do 40%. Z </a:t>
            </a:r>
            <a:r>
              <a:rPr lang="sl-SI" sz="1800" b="1" dirty="0" smtClean="0"/>
              <a:t>ozonom </a:t>
            </a:r>
            <a:r>
              <a:rPr lang="sl-SI" sz="1800" dirty="0" smtClean="0"/>
              <a:t>dosežemo primerljivo zmanjšanje strupenosti na nitrifikacijske MO že pri razmerju </a:t>
            </a:r>
            <a:r>
              <a:rPr lang="sl-SI" sz="1800" dirty="0"/>
              <a:t>KPK : ozon = 1 : </a:t>
            </a:r>
            <a:r>
              <a:rPr lang="sl-SI" sz="1800" dirty="0" smtClean="0"/>
              <a:t>0,01.</a:t>
            </a:r>
          </a:p>
        </p:txBody>
      </p:sp>
      <p:sp>
        <p:nvSpPr>
          <p:cNvPr id="8" name="Rectangle 7"/>
          <p:cNvSpPr/>
          <p:nvPr/>
        </p:nvSpPr>
        <p:spPr>
          <a:xfrm>
            <a:off x="485524" y="1195668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4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88225" y="3356992"/>
            <a:ext cx="1944216" cy="967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3-19: OMEJEVANJE POJAVA ANTIBIOTIČNE REZISTENCE V VODNEM OKOLJU Z UPORABO NAPREDNIH OKSIDACIJSKIH TEHNIK </a:t>
            </a:r>
            <a:r>
              <a:rPr lang="sl-SI" sz="1800" b="1" dirty="0" smtClean="0">
                <a:solidFill>
                  <a:srgbClr val="2456A2"/>
                </a:solidFill>
              </a:rPr>
              <a:t>/</a:t>
            </a:r>
            <a:r>
              <a:rPr lang="sl-SI" sz="1800" b="1" dirty="0">
                <a:solidFill>
                  <a:srgbClr val="2456A2"/>
                </a:solidFill>
              </a:rPr>
              <a:t> Boševski I., </a:t>
            </a:r>
            <a:r>
              <a:rPr lang="sl-SI" sz="1800" b="1" dirty="0" smtClean="0">
                <a:solidFill>
                  <a:srgbClr val="2456A2"/>
                </a:solidFill>
              </a:rPr>
              <a:t>Kalčikova G., Žgajnar </a:t>
            </a:r>
            <a:r>
              <a:rPr lang="sl-SI" sz="1800" b="1" dirty="0">
                <a:solidFill>
                  <a:srgbClr val="2456A2"/>
                </a:solidFill>
              </a:rPr>
              <a:t>Gotvajn </a:t>
            </a:r>
            <a:r>
              <a:rPr lang="sl-SI" sz="1800" b="1" dirty="0" smtClean="0">
                <a:solidFill>
                  <a:srgbClr val="2456A2"/>
                </a:solidFill>
              </a:rPr>
              <a:t>A.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443195" y="1630566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10" name="Content Placeholder 6"/>
          <p:cNvSpPr>
            <a:spLocks noGrp="1"/>
          </p:cNvSpPr>
          <p:nvPr>
            <p:ph idx="1"/>
          </p:nvPr>
        </p:nvSpPr>
        <p:spPr>
          <a:xfrm>
            <a:off x="457200" y="2366715"/>
            <a:ext cx="8229600" cy="4105387"/>
          </a:xfrm>
        </p:spPr>
        <p:txBody>
          <a:bodyPr>
            <a:noAutofit/>
          </a:bodyPr>
          <a:lstStyle/>
          <a:p>
            <a:r>
              <a:rPr lang="sl-SI" sz="2000" dirty="0" smtClean="0"/>
              <a:t>Nujno </a:t>
            </a:r>
            <a:r>
              <a:rPr lang="sl-SI" sz="2000" b="1" dirty="0" smtClean="0"/>
              <a:t>zmanjšati emisije </a:t>
            </a:r>
            <a:r>
              <a:rPr lang="sl-SI" sz="2000" dirty="0" smtClean="0"/>
              <a:t>stabilnih farmacevtskih učinkovin v okolje  - preprečiti </a:t>
            </a:r>
            <a:r>
              <a:rPr lang="sl-SI" sz="2000" b="1" dirty="0" smtClean="0"/>
              <a:t>razvoj rezistentih bakterij</a:t>
            </a:r>
            <a:r>
              <a:rPr lang="sl-SI" sz="2000" dirty="0" smtClean="0"/>
              <a:t>.</a:t>
            </a:r>
          </a:p>
          <a:p>
            <a:endParaRPr lang="sl-SI" sz="2000" dirty="0" smtClean="0"/>
          </a:p>
          <a:p>
            <a:r>
              <a:rPr lang="sl-SI" sz="2000" dirty="0" smtClean="0"/>
              <a:t>Ustrezna </a:t>
            </a:r>
            <a:r>
              <a:rPr lang="sl-SI" sz="2000" b="1" dirty="0" smtClean="0"/>
              <a:t>izbira načina čiščenja</a:t>
            </a:r>
            <a:r>
              <a:rPr lang="sl-SI" sz="2000" dirty="0" smtClean="0"/>
              <a:t>: Je ozonacija obetavna </a:t>
            </a:r>
            <a:r>
              <a:rPr lang="sl-SI" sz="2000" dirty="0"/>
              <a:t>tehnika za zmanjševanje strupenosti odpadne vode, ki vsebuje biološko težko razgradljive, obstojne antibiotične </a:t>
            </a:r>
            <a:r>
              <a:rPr lang="sl-SI" sz="2000" dirty="0" smtClean="0"/>
              <a:t>učinkovine - predčiščenje?</a:t>
            </a:r>
          </a:p>
          <a:p>
            <a:endParaRPr lang="sl-SI" sz="2000" dirty="0" smtClean="0"/>
          </a:p>
          <a:p>
            <a:r>
              <a:rPr lang="sl-SI" sz="2000" dirty="0" smtClean="0"/>
              <a:t>Kombinacija fizikalno-kemijskih analiz in biotestov!</a:t>
            </a:r>
          </a:p>
          <a:p>
            <a:endParaRPr lang="en-US" sz="2000" dirty="0"/>
          </a:p>
          <a:p>
            <a:r>
              <a:rPr lang="sl-SI" sz="2000" dirty="0" smtClean="0"/>
              <a:t>Problem: </a:t>
            </a:r>
            <a:r>
              <a:rPr lang="sl-SI" sz="2000" b="1" dirty="0" smtClean="0"/>
              <a:t>biološko blato</a:t>
            </a:r>
            <a:r>
              <a:rPr lang="sl-SI" sz="2000" dirty="0" smtClean="0"/>
              <a:t>, kontaminirano z antibiotiki, ozonacija kot možna predobdelava pred anaerobno </a:t>
            </a:r>
            <a:r>
              <a:rPr lang="sl-SI" sz="2000" dirty="0" smtClean="0"/>
              <a:t>digestijo?</a:t>
            </a:r>
            <a:endParaRPr lang="sl-SI" sz="2000" dirty="0" smtClean="0"/>
          </a:p>
          <a:p>
            <a:endParaRPr lang="sl-SI" sz="2000" dirty="0" smtClean="0"/>
          </a:p>
          <a:p>
            <a:endParaRPr lang="sl-SI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229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3-19: OMEJEVANJE POJAVA ANTIBIOTIČNE REZISTENCE V VODNEM OKOLJU Z UPORABO NAPREDNIH OKSIDACIJSKIH TEHNIK / Boševski I., Kalčikova G., Žgajnar Gotvajn A.</vt:lpstr>
      <vt:lpstr>3-19: OMEJEVANJE POJAVA ANTIBIOTIČNE REZISTENCE V VODNEM OKOLJU Z UPORABO NAPREDNIH OKSIDACIJSKIH TEHNIK / Boševski I., Kalčikova G., Žgajnar Gotvajn A.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Žgajnar Gotvajn, Andreja</cp:lastModifiedBy>
  <cp:revision>44</cp:revision>
  <cp:lastPrinted>2017-04-10T07:38:38Z</cp:lastPrinted>
  <dcterms:created xsi:type="dcterms:W3CDTF">2017-03-22T17:34:39Z</dcterms:created>
  <dcterms:modified xsi:type="dcterms:W3CDTF">2017-04-11T14:04:34Z</dcterms:modified>
</cp:coreProperties>
</file>