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wmv" ContentType="video/x-ms-wm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BC56F"/>
    <a:srgbClr val="2456A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89" autoAdjust="0"/>
    <p:restoredTop sz="86400" autoAdjust="0"/>
  </p:normalViewPr>
  <p:slideViewPr>
    <p:cSldViewPr>
      <p:cViewPr>
        <p:scale>
          <a:sx n="98" d="100"/>
          <a:sy n="98" d="100"/>
        </p:scale>
        <p:origin x="-53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6.4.2017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6.4.2017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6.4.2017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6.4.2017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6.4.2017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6.4.2017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6.4.2017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6.4.2017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6.4.2017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6.4.2017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6.4.2017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45303-C1F4-4631-A7E3-635C4C123EC7}" type="datetimeFigureOut">
              <a:rPr lang="sl-SI" smtClean="0"/>
              <a:pPr/>
              <a:t>6.4.2017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1.wmv"/><Relationship Id="rId6" Type="http://schemas.openxmlformats.org/officeDocument/2006/relationships/image" Target="../media/image4.png"/><Relationship Id="rId5" Type="http://schemas.microsoft.com/office/2007/relationships/media" Target="../media/media1.wm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-BLAN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473" y="-459432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143000"/>
          </a:xfrm>
        </p:spPr>
        <p:txBody>
          <a:bodyPr>
            <a:normAutofit/>
          </a:bodyPr>
          <a:lstStyle/>
          <a:p>
            <a:pPr marL="400050" indent="-400050" algn="l"/>
            <a:r>
              <a:rPr lang="sl-SI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3-21</a:t>
            </a:r>
            <a:r>
              <a:rPr 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Energy demand reduction in sludge dewatering by using bio-</a:t>
            </a:r>
            <a:r>
              <a:rPr lang="en-US" sz="1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nano</a:t>
            </a:r>
            <a:r>
              <a:rPr 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l-SI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</a:t>
            </a:r>
            <a:r>
              <a:rPr 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composite /</a:t>
            </a:r>
            <a:r>
              <a:rPr lang="en-US" sz="1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Salihović</a:t>
            </a:r>
            <a:r>
              <a:rPr 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E.</a:t>
            </a:r>
            <a:r>
              <a:rPr lang="sl-SI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(Energijsko nizko potratno osuševanje blata čistilnih naprav z uporabo </a:t>
            </a:r>
            <a:r>
              <a:rPr lang="sl-SI" sz="1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nano</a:t>
            </a:r>
            <a:r>
              <a:rPr lang="sl-SI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kompozitov)</a:t>
            </a:r>
            <a:r>
              <a:rPr lang="en-US" sz="1800" b="1" dirty="0" smtClean="0"/>
              <a:t>	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020776"/>
            <a:ext cx="8229600" cy="4417751"/>
          </a:xfrm>
        </p:spPr>
        <p:txBody>
          <a:bodyPr>
            <a:normAutofit fontScale="92500" lnSpcReduction="20000"/>
          </a:bodyPr>
          <a:lstStyle/>
          <a:p>
            <a:r>
              <a:rPr lang="sl-SI" sz="3000" dirty="0" smtClean="0"/>
              <a:t>Sedanje tehnologije za osuševanje </a:t>
            </a:r>
            <a:r>
              <a:rPr lang="de-DE" sz="3000" dirty="0" err="1" smtClean="0"/>
              <a:t>blata</a:t>
            </a:r>
            <a:r>
              <a:rPr lang="sl-SI" sz="3000" dirty="0" smtClean="0"/>
              <a:t> ČN uporabljajo </a:t>
            </a:r>
            <a:r>
              <a:rPr lang="sl-SI" sz="3000" b="1" dirty="0" smtClean="0"/>
              <a:t>sintetične kemikalije </a:t>
            </a:r>
            <a:r>
              <a:rPr lang="sl-SI" sz="3000" dirty="0"/>
              <a:t>(</a:t>
            </a:r>
            <a:r>
              <a:rPr lang="sl-SI" sz="3000" dirty="0" smtClean="0"/>
              <a:t>sintetske polimere </a:t>
            </a:r>
            <a:r>
              <a:rPr lang="sl-SI" sz="3000" dirty="0" err="1" smtClean="0"/>
              <a:t>poliacrilamidov</a:t>
            </a:r>
            <a:r>
              <a:rPr lang="sl-SI" sz="3000" dirty="0" smtClean="0"/>
              <a:t>), ki pa imajo lahko negativen vpliv na zdravje ljudi! </a:t>
            </a:r>
          </a:p>
          <a:p>
            <a:r>
              <a:rPr lang="sl-SI" sz="3000" dirty="0" smtClean="0"/>
              <a:t>Smiselno jih je  nadomestiti oz. zmanjšati njihovo uporabo: nadomestimo jih z </a:t>
            </a:r>
            <a:r>
              <a:rPr lang="sl-SI" sz="3000" b="1" dirty="0" err="1" smtClean="0"/>
              <a:t>nano</a:t>
            </a:r>
            <a:r>
              <a:rPr lang="sl-SI" sz="3000" b="1" dirty="0" smtClean="0"/>
              <a:t> kompoziti in </a:t>
            </a:r>
            <a:r>
              <a:rPr lang="sl-SI" sz="3000" b="1" dirty="0" err="1" smtClean="0"/>
              <a:t>biopolimeri</a:t>
            </a:r>
            <a:r>
              <a:rPr lang="sl-SI" sz="3000" b="1" dirty="0" smtClean="0"/>
              <a:t>;  njihova uporaba zmanjša tudi poraba energije v ČN!  </a:t>
            </a:r>
          </a:p>
          <a:p>
            <a:pPr marL="0" indent="0">
              <a:buNone/>
            </a:pPr>
            <a:r>
              <a:rPr lang="sl-SI" sz="3000" smtClean="0"/>
              <a:t>….nano</a:t>
            </a:r>
            <a:r>
              <a:rPr lang="sl-SI" sz="3000" dirty="0" smtClean="0"/>
              <a:t> kompoziti zmanjšujejo tveganja za zdravje ljudi in </a:t>
            </a:r>
          </a:p>
          <a:p>
            <a:pPr marL="0" indent="0">
              <a:buNone/>
            </a:pPr>
            <a:r>
              <a:rPr lang="sl-SI" sz="3000" dirty="0" smtClean="0"/>
              <a:t>…..</a:t>
            </a:r>
            <a:r>
              <a:rPr lang="de-DE" sz="3000" dirty="0" err="1" smtClean="0"/>
              <a:t>zmanj</a:t>
            </a:r>
            <a:r>
              <a:rPr lang="bs-Latn-BA" sz="3000" dirty="0" smtClean="0"/>
              <a:t>šuje </a:t>
            </a:r>
            <a:r>
              <a:rPr lang="bs-Latn-BA" sz="3000" dirty="0"/>
              <a:t>emisije toplogrednih plinov (CO2</a:t>
            </a:r>
            <a:r>
              <a:rPr lang="bs-Latn-BA" sz="3000" dirty="0" smtClean="0"/>
              <a:t>)</a:t>
            </a:r>
            <a:endParaRPr lang="sl-SI" sz="3000" dirty="0"/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" y="1457597"/>
            <a:ext cx="40309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sl-SI" sz="2800" b="1" dirty="0">
                <a:solidFill>
                  <a:srgbClr val="FBC56F"/>
                </a:solidFill>
              </a:rPr>
              <a:t>POVZETKI / UGOTOVITVE: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3" cstate="print"/>
          <a:srcRect r="72981" b="23077"/>
          <a:stretch>
            <a:fillRect/>
          </a:stretch>
        </p:blipFill>
        <p:spPr>
          <a:xfrm>
            <a:off x="8172400" y="5877272"/>
            <a:ext cx="720080" cy="7579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63072" y="1188522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b="1" dirty="0" smtClean="0"/>
              <a:t>Polimer</a:t>
            </a:r>
            <a:r>
              <a:rPr lang="sl-SI" sz="1200" dirty="0" smtClean="0"/>
              <a:t>: </a:t>
            </a:r>
            <a:r>
              <a:rPr lang="en-US" sz="1200" dirty="0" err="1" smtClean="0"/>
              <a:t>ogromna</a:t>
            </a:r>
            <a:r>
              <a:rPr lang="en-US" sz="1200" dirty="0" smtClean="0"/>
              <a:t> </a:t>
            </a:r>
            <a:r>
              <a:rPr lang="en-US" sz="1200" dirty="0" err="1" smtClean="0"/>
              <a:t>molekula</a:t>
            </a:r>
            <a:r>
              <a:rPr lang="en-US" sz="1200" dirty="0" smtClean="0"/>
              <a:t> </a:t>
            </a:r>
            <a:r>
              <a:rPr lang="en-US" sz="1200" dirty="0" err="1"/>
              <a:t>sestavljena</a:t>
            </a:r>
            <a:r>
              <a:rPr lang="en-US" sz="1200" dirty="0"/>
              <a:t> </a:t>
            </a:r>
            <a:r>
              <a:rPr lang="en-US" sz="1200" dirty="0" err="1"/>
              <a:t>iz</a:t>
            </a:r>
            <a:r>
              <a:rPr lang="en-US" sz="1200" dirty="0"/>
              <a:t> </a:t>
            </a:r>
            <a:r>
              <a:rPr lang="en-US" sz="1200" dirty="0" err="1"/>
              <a:t>ponavljajočih</a:t>
            </a:r>
            <a:r>
              <a:rPr lang="en-US" sz="1200" dirty="0"/>
              <a:t> se </a:t>
            </a:r>
            <a:r>
              <a:rPr lang="en-US" sz="1200" dirty="0" err="1"/>
              <a:t>strukturnih</a:t>
            </a:r>
            <a:r>
              <a:rPr lang="en-US" sz="1200" dirty="0"/>
              <a:t> </a:t>
            </a:r>
            <a:r>
              <a:rPr lang="en-US" sz="1200" dirty="0" err="1"/>
              <a:t>enot</a:t>
            </a:r>
            <a:r>
              <a:rPr lang="en-US" sz="1200" dirty="0"/>
              <a:t> (</a:t>
            </a:r>
            <a:r>
              <a:rPr lang="en-US" sz="1200" dirty="0" err="1"/>
              <a:t>monomerov</a:t>
            </a:r>
            <a:r>
              <a:rPr lang="en-US" sz="1200" dirty="0"/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85484" y="1641482"/>
            <a:ext cx="1101316" cy="370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-BLAN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sl-SI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3-</a:t>
            </a:r>
            <a:r>
              <a:rPr 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21	Energy demand reduction in sludge dewatering by using bio-</a:t>
            </a:r>
            <a:r>
              <a:rPr lang="en-US" sz="1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nano</a:t>
            </a:r>
            <a:r>
              <a:rPr 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l-SI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</a:t>
            </a:r>
            <a:r>
              <a:rPr 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composite /</a:t>
            </a:r>
            <a:r>
              <a:rPr lang="en-US" sz="1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Salihović</a:t>
            </a:r>
            <a:r>
              <a:rPr 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E</a:t>
            </a:r>
            <a:r>
              <a:rPr 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r>
              <a:rPr lang="sl-SI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(Energijsko nizko potratno osuševanje blata čistilnih naprav z uporabo </a:t>
            </a:r>
            <a:r>
              <a:rPr lang="sl-SI" sz="1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nano</a:t>
            </a:r>
            <a:r>
              <a:rPr lang="sl-SI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kompozitov) </a:t>
            </a:r>
            <a:r>
              <a:rPr lang="en-US" sz="1800" b="1" dirty="0" smtClean="0"/>
              <a:t>	</a:t>
            </a:r>
            <a:endParaRPr lang="en-US" sz="1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020776"/>
            <a:ext cx="8229600" cy="4105387"/>
          </a:xfrm>
        </p:spPr>
        <p:txBody>
          <a:bodyPr>
            <a:normAutofit/>
          </a:bodyPr>
          <a:lstStyle/>
          <a:p>
            <a:r>
              <a:rPr lang="sl-SI" sz="1600" dirty="0" smtClean="0"/>
              <a:t>Kaj pomeni zmanjšanje porabe sintetskih polimerov </a:t>
            </a:r>
            <a:r>
              <a:rPr lang="sl-SI" sz="1600" dirty="0" err="1" smtClean="0"/>
              <a:t>poliacrilamidov</a:t>
            </a:r>
            <a:r>
              <a:rPr lang="sl-SI" sz="1600" dirty="0" smtClean="0"/>
              <a:t>?  </a:t>
            </a:r>
          </a:p>
          <a:p>
            <a:pPr marL="0" indent="0">
              <a:buNone/>
            </a:pPr>
            <a:r>
              <a:rPr lang="sl-SI" sz="1600" dirty="0" smtClean="0"/>
              <a:t>Odg: </a:t>
            </a:r>
          </a:p>
          <a:p>
            <a:pPr marL="0" indent="0">
              <a:buNone/>
            </a:pPr>
            <a:r>
              <a:rPr lang="sl-SI" sz="1600" dirty="0" smtClean="0"/>
              <a:t>1) Organizem človeka ima  </a:t>
            </a:r>
            <a:r>
              <a:rPr lang="sl-SI" sz="1600" dirty="0"/>
              <a:t>3 x 10 </a:t>
            </a:r>
            <a:r>
              <a:rPr lang="sl-SI" sz="1600" baseline="30000" dirty="0"/>
              <a:t>13</a:t>
            </a:r>
            <a:r>
              <a:rPr lang="sl-SI" sz="1600" dirty="0"/>
              <a:t> </a:t>
            </a:r>
            <a:r>
              <a:rPr lang="sl-SI" sz="1600" dirty="0" smtClean="0"/>
              <a:t>DNK molekul (širina cca 2nm);  že en „monomer“ </a:t>
            </a:r>
            <a:r>
              <a:rPr lang="sl-SI" sz="1600" dirty="0"/>
              <a:t>lahko </a:t>
            </a:r>
            <a:r>
              <a:rPr lang="sl-SI" sz="1600" dirty="0" smtClean="0"/>
              <a:t>povzroča škodo </a:t>
            </a:r>
            <a:r>
              <a:rPr lang="sl-SI" sz="1600" dirty="0"/>
              <a:t>na DNK </a:t>
            </a:r>
            <a:r>
              <a:rPr lang="sl-SI" sz="1600" dirty="0" smtClean="0"/>
              <a:t>(razne bolezni);   </a:t>
            </a:r>
          </a:p>
          <a:p>
            <a:pPr marL="0" indent="0">
              <a:buNone/>
            </a:pPr>
            <a:endParaRPr lang="sl-SI" sz="1600" dirty="0"/>
          </a:p>
          <a:p>
            <a:pPr marL="0" indent="0">
              <a:buNone/>
            </a:pPr>
            <a:r>
              <a:rPr lang="sl-SI" sz="1600" dirty="0" smtClean="0"/>
              <a:t>Slika DNK:</a:t>
            </a:r>
          </a:p>
          <a:p>
            <a:pPr marL="0" indent="0">
              <a:buNone/>
            </a:pPr>
            <a:endParaRPr lang="sl-SI" sz="1600" dirty="0"/>
          </a:p>
          <a:p>
            <a:pPr marL="0" indent="0">
              <a:buNone/>
            </a:pPr>
            <a:endParaRPr lang="sl-SI" sz="1600" dirty="0" smtClean="0"/>
          </a:p>
          <a:p>
            <a:pPr marL="0" indent="0">
              <a:buNone/>
            </a:pPr>
            <a:endParaRPr lang="sl-SI" sz="1600" dirty="0"/>
          </a:p>
          <a:p>
            <a:pPr marL="0" indent="0">
              <a:buNone/>
            </a:pPr>
            <a:endParaRPr lang="sl-SI" sz="1600" dirty="0"/>
          </a:p>
          <a:p>
            <a:pPr marL="0" indent="0">
              <a:buNone/>
            </a:pPr>
            <a:r>
              <a:rPr lang="sl-SI" sz="1600" dirty="0" smtClean="0"/>
              <a:t> 2)  V čistilni napravi s 50.000 PE je po veljavnih standardih dovoljeno uporabiti  </a:t>
            </a:r>
            <a:r>
              <a:rPr lang="sl-SI" sz="1600" dirty="0"/>
              <a:t>30 g </a:t>
            </a:r>
            <a:r>
              <a:rPr lang="sl-SI" sz="1600" dirty="0" err="1" smtClean="0"/>
              <a:t>poliakrilamidnih</a:t>
            </a:r>
            <a:r>
              <a:rPr lang="sl-SI" sz="1600" dirty="0" smtClean="0"/>
              <a:t> monomerov, kar je  ~  3 </a:t>
            </a:r>
            <a:r>
              <a:rPr lang="sl-SI" sz="1600" dirty="0"/>
              <a:t>x 10 </a:t>
            </a:r>
            <a:r>
              <a:rPr lang="sl-SI" sz="1600" baseline="30000" dirty="0"/>
              <a:t>23</a:t>
            </a:r>
            <a:r>
              <a:rPr lang="sl-SI" sz="1600" dirty="0"/>
              <a:t> </a:t>
            </a:r>
            <a:r>
              <a:rPr lang="sl-SI" sz="1600" dirty="0" smtClean="0"/>
              <a:t>molekul; pri obdelavi blata se letno v EU letno </a:t>
            </a:r>
            <a:r>
              <a:rPr lang="sl-SI" sz="1600" dirty="0"/>
              <a:t>porabi 100.000 ton </a:t>
            </a:r>
            <a:r>
              <a:rPr lang="sl-SI" sz="1600" dirty="0" smtClean="0"/>
              <a:t>polimerov na </a:t>
            </a:r>
            <a:r>
              <a:rPr lang="sl-SI" sz="1600" dirty="0"/>
              <a:t>osnovi </a:t>
            </a:r>
            <a:r>
              <a:rPr lang="sl-SI" sz="1600" dirty="0" smtClean="0"/>
              <a:t>poliakrilamidov, zato sedanje tehnologije predstavljajo velika tveganja za zdravje ljudi</a:t>
            </a:r>
          </a:p>
          <a:p>
            <a:pPr marL="0" indent="0">
              <a:buNone/>
            </a:pPr>
            <a:endParaRPr lang="bs-Latn-BA" dirty="0" smtClean="0"/>
          </a:p>
          <a:p>
            <a:pPr marL="0" indent="0">
              <a:buNone/>
            </a:pPr>
            <a:endParaRPr lang="bs-Latn-BA" dirty="0"/>
          </a:p>
          <a:p>
            <a:pPr marL="0" indent="0">
              <a:buNone/>
            </a:pPr>
            <a:endParaRPr lang="bs-Latn-BA" dirty="0" smtClean="0"/>
          </a:p>
        </p:txBody>
      </p:sp>
      <p:sp>
        <p:nvSpPr>
          <p:cNvPr id="8" name="Rectangle 7"/>
          <p:cNvSpPr/>
          <p:nvPr/>
        </p:nvSpPr>
        <p:spPr>
          <a:xfrm>
            <a:off x="457200" y="1457597"/>
            <a:ext cx="61607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sl-SI" sz="2800" b="1" dirty="0">
                <a:solidFill>
                  <a:srgbClr val="FBC56F"/>
                </a:solidFill>
              </a:rPr>
              <a:t>VPRAŠANJA / PREDLOGI ZA RAZPRAVO</a:t>
            </a:r>
            <a:r>
              <a:rPr lang="sl-SI" sz="2800" b="1" dirty="0" smtClean="0">
                <a:solidFill>
                  <a:srgbClr val="FBC56F"/>
                </a:solidFill>
              </a:rPr>
              <a:t>:</a:t>
            </a:r>
            <a:endParaRPr lang="sl-SI" sz="2800" b="1" dirty="0">
              <a:solidFill>
                <a:srgbClr val="FBC56F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4" cstate="print"/>
          <a:srcRect r="72981" b="23077"/>
          <a:stretch>
            <a:fillRect/>
          </a:stretch>
        </p:blipFill>
        <p:spPr>
          <a:xfrm>
            <a:off x="8172400" y="5877272"/>
            <a:ext cx="720080" cy="757979"/>
          </a:xfrm>
          <a:prstGeom prst="rect">
            <a:avLst/>
          </a:prstGeom>
        </p:spPr>
      </p:pic>
      <p:pic>
        <p:nvPicPr>
          <p:cNvPr id="10" name="Biopolymers DNA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619672" y="3140968"/>
            <a:ext cx="3240360" cy="12589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384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193</Words>
  <Application>Microsoft Office PowerPoint</Application>
  <PresentationFormat>Diaprojekcija na zaslonu (4:3)</PresentationFormat>
  <Paragraphs>20</Paragraphs>
  <Slides>2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</vt:i4>
      </vt:variant>
    </vt:vector>
  </HeadingPairs>
  <TitlesOfParts>
    <vt:vector size="3" baseType="lpstr">
      <vt:lpstr>Office Theme</vt:lpstr>
      <vt:lpstr>        3-21 Energy demand reduction in sludge dewatering by using bio-nano          composite /Salihović E. (Energijsko nizko potratno osuševanje blata čistilnih naprav z uporabo nano kompozitov) </vt:lpstr>
      <vt:lpstr>3-21 Energy demand reduction in sludge dewatering by using bio-nano          composite /Salihović E. (Energijsko nizko potratno osuševanje blata čistilnih naprav z uporabo nano kompozitov)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</dc:title>
  <dc:creator>dani</dc:creator>
  <cp:lastModifiedBy> </cp:lastModifiedBy>
  <cp:revision>52</cp:revision>
  <dcterms:created xsi:type="dcterms:W3CDTF">2017-03-22T17:34:39Z</dcterms:created>
  <dcterms:modified xsi:type="dcterms:W3CDTF">2017-04-06T18:50:45Z</dcterms:modified>
</cp:coreProperties>
</file>