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p" initials="sp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56F"/>
    <a:srgbClr val="245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93829" autoAdjust="0"/>
  </p:normalViewPr>
  <p:slideViewPr>
    <p:cSldViewPr>
      <p:cViewPr>
        <p:scale>
          <a:sx n="100" d="100"/>
          <a:sy n="100" d="100"/>
        </p:scale>
        <p:origin x="-190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sl-SI" sz="1800" b="1" dirty="0">
                <a:solidFill>
                  <a:srgbClr val="2456A2"/>
                </a:solidFill>
              </a:rPr>
              <a:t>3-23: Izjemna pestrost edinstvenega živalstva v </a:t>
            </a:r>
            <a:r>
              <a:rPr lang="sl-SI" sz="1800" b="1" dirty="0" smtClean="0">
                <a:solidFill>
                  <a:srgbClr val="2456A2"/>
                </a:solidFill>
              </a:rPr>
              <a:t>podzemnih </a:t>
            </a:r>
            <a:r>
              <a:rPr lang="sl-SI" sz="1800" b="1" dirty="0">
                <a:solidFill>
                  <a:srgbClr val="2456A2"/>
                </a:solidFill>
              </a:rPr>
              <a:t>vodah Slovenije</a:t>
            </a:r>
            <a:br>
              <a:rPr lang="sl-SI" sz="1800" b="1" dirty="0">
                <a:solidFill>
                  <a:srgbClr val="2456A2"/>
                </a:solidFill>
              </a:rPr>
            </a:br>
            <a:r>
              <a:rPr lang="sl-SI" sz="1800" b="1" dirty="0" smtClean="0">
                <a:solidFill>
                  <a:srgbClr val="2456A2"/>
                </a:solidFill>
              </a:rPr>
              <a:t>/Zagmajster </a:t>
            </a:r>
            <a:r>
              <a:rPr lang="sl-SI" sz="1800" b="1" dirty="0">
                <a:solidFill>
                  <a:srgbClr val="2456A2"/>
                </a:solidFill>
              </a:rPr>
              <a:t>M., Fišer C., Prevorčnik S.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323528" y="1052736"/>
            <a:ext cx="3485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400" b="1" dirty="0">
                <a:solidFill>
                  <a:schemeClr val="accent6">
                    <a:lumMod val="50000"/>
                  </a:schemeClr>
                </a:solidFill>
              </a:rPr>
              <a:t>POVZETKI / UGOTOVITVE: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378026" y="1544561"/>
            <a:ext cx="5706142" cy="804319"/>
          </a:xfrm>
        </p:spPr>
        <p:txBody>
          <a:bodyPr>
            <a:normAutofit/>
          </a:bodyPr>
          <a:lstStyle/>
          <a:p>
            <a:r>
              <a:rPr lang="sl-SI" sz="2000" b="1" dirty="0" smtClean="0"/>
              <a:t>Podzemne vode </a:t>
            </a:r>
            <a:r>
              <a:rPr lang="sl-SI" sz="2000" dirty="0" smtClean="0"/>
              <a:t>(</a:t>
            </a:r>
            <a:r>
              <a:rPr lang="sl-SI" sz="2000" b="1" dirty="0" smtClean="0"/>
              <a:t>jame, vodni intersticial rek,...</a:t>
            </a:r>
            <a:r>
              <a:rPr lang="sl-SI" sz="2000" dirty="0" smtClean="0"/>
              <a:t>) so </a:t>
            </a:r>
            <a:r>
              <a:rPr lang="sl-SI" sz="2000" b="1" dirty="0" smtClean="0"/>
              <a:t>življenjski prostor </a:t>
            </a:r>
            <a:r>
              <a:rPr lang="sl-SI" sz="2000" dirty="0" smtClean="0"/>
              <a:t>številnim živalskim vrstam</a:t>
            </a:r>
          </a:p>
          <a:p>
            <a:endParaRPr lang="sl-SI" sz="26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5"/>
          <a:stretch/>
        </p:blipFill>
        <p:spPr>
          <a:xfrm>
            <a:off x="7236296" y="961219"/>
            <a:ext cx="1839974" cy="1184423"/>
          </a:xfrm>
          <a:prstGeom prst="rect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027" name="Picture 3" descr="D:\MajaZ\OBJAVE\VodarskiDnevi\Slike\IMG_06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5" t="267" r="5623" b="-267"/>
          <a:stretch/>
        </p:blipFill>
        <p:spPr bwMode="auto">
          <a:xfrm>
            <a:off x="6035585" y="961218"/>
            <a:ext cx="1200711" cy="11844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xtLst/>
        </p:spPr>
      </p:pic>
      <p:sp>
        <p:nvSpPr>
          <p:cNvPr id="22" name="Content Placeholder 6"/>
          <p:cNvSpPr txBox="1">
            <a:spLocks/>
          </p:cNvSpPr>
          <p:nvPr/>
        </p:nvSpPr>
        <p:spPr>
          <a:xfrm>
            <a:off x="355485" y="2937148"/>
            <a:ext cx="7632848" cy="1643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 smtClean="0"/>
              <a:t>Bogato podzemno živalstvo moramo raziskovati in varovati: </a:t>
            </a:r>
          </a:p>
          <a:p>
            <a:pPr>
              <a:buFontTx/>
              <a:buChar char="-"/>
            </a:pPr>
            <a:r>
              <a:rPr lang="sl-SI" sz="2000" dirty="0" smtClean="0"/>
              <a:t>je </a:t>
            </a:r>
            <a:r>
              <a:rPr lang="sl-SI" sz="2000" b="1" dirty="0" smtClean="0"/>
              <a:t>neprecenljiva </a:t>
            </a:r>
            <a:r>
              <a:rPr lang="sl-SI" sz="2000" dirty="0" smtClean="0"/>
              <a:t>nacionalna in svetovna </a:t>
            </a:r>
            <a:r>
              <a:rPr lang="sl-SI" sz="2000" b="1" dirty="0" smtClean="0"/>
              <a:t>naravna dediščina</a:t>
            </a:r>
            <a:r>
              <a:rPr lang="sl-SI" sz="2000" dirty="0" smtClean="0"/>
              <a:t>;</a:t>
            </a:r>
          </a:p>
          <a:p>
            <a:pPr>
              <a:buFontTx/>
              <a:buChar char="-"/>
            </a:pPr>
            <a:r>
              <a:rPr lang="sl-SI" sz="2000" dirty="0" smtClean="0"/>
              <a:t>je </a:t>
            </a:r>
            <a:r>
              <a:rPr lang="sl-SI" sz="2000" b="1" dirty="0" smtClean="0"/>
              <a:t>pomemben del ekosistemov</a:t>
            </a:r>
            <a:r>
              <a:rPr lang="sl-SI" sz="2000" dirty="0"/>
              <a:t>;</a:t>
            </a:r>
            <a:endParaRPr lang="sl-SI" sz="2000" dirty="0" smtClean="0"/>
          </a:p>
          <a:p>
            <a:pPr>
              <a:buFontTx/>
              <a:buChar char="-"/>
            </a:pPr>
            <a:r>
              <a:rPr lang="sl-SI" sz="2000" dirty="0" smtClean="0"/>
              <a:t>prispeva k </a:t>
            </a:r>
            <a:r>
              <a:rPr lang="sl-SI" sz="2000" b="1" dirty="0" smtClean="0"/>
              <a:t>ohranjanju</a:t>
            </a:r>
            <a:r>
              <a:rPr lang="sl-SI" sz="2000" dirty="0" smtClean="0"/>
              <a:t> </a:t>
            </a:r>
            <a:r>
              <a:rPr lang="sl-SI" sz="2000" b="1" dirty="0" smtClean="0"/>
              <a:t>kvalitete vode.</a:t>
            </a: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353153" y="4677789"/>
            <a:ext cx="7531215" cy="839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 smtClean="0"/>
              <a:t>Podzemno živalstvo </a:t>
            </a:r>
            <a:r>
              <a:rPr lang="sl-SI" sz="2000" b="1" dirty="0" smtClean="0"/>
              <a:t>varuje nacionalna in mednarodna zakonodaja</a:t>
            </a:r>
          </a:p>
          <a:p>
            <a:r>
              <a:rPr lang="sl-SI" sz="2000" b="1" dirty="0" smtClean="0"/>
              <a:t>Varstvo biodiverzitete </a:t>
            </a:r>
            <a:r>
              <a:rPr lang="sl-SI" sz="2000" dirty="0" smtClean="0"/>
              <a:t>(ne le Natura 2000 vrst) </a:t>
            </a:r>
            <a:r>
              <a:rPr lang="sl-SI" sz="2000" b="1" dirty="0" smtClean="0"/>
              <a:t>je obveznost države</a:t>
            </a:r>
            <a:endParaRPr lang="sl-SI" sz="2000" dirty="0" smtClean="0"/>
          </a:p>
          <a:p>
            <a:pPr marL="0" indent="0">
              <a:buFont typeface="Arial" pitchFamily="34" charset="0"/>
              <a:buNone/>
            </a:pPr>
            <a:r>
              <a:rPr lang="sl-SI" sz="2200" dirty="0" smtClean="0">
                <a:sym typeface="Wingdings" panose="05000000000000000000" pitchFamily="2" charset="2"/>
              </a:rPr>
              <a:t>		</a:t>
            </a:r>
            <a:endParaRPr lang="en-US" sz="22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4125" y="434982"/>
            <a:ext cx="1508865" cy="31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34230" y="707303"/>
            <a:ext cx="1088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50" dirty="0" smtClean="0"/>
              <a:t>www.subbio.net</a:t>
            </a:r>
            <a:endParaRPr lang="sl-SI" sz="1050" dirty="0"/>
          </a:p>
        </p:txBody>
      </p:sp>
      <p:sp>
        <p:nvSpPr>
          <p:cNvPr id="32" name="TextBox 31"/>
          <p:cNvSpPr txBox="1"/>
          <p:nvPr/>
        </p:nvSpPr>
        <p:spPr>
          <a:xfrm>
            <a:off x="8271289" y="2004809"/>
            <a:ext cx="9092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700" dirty="0" smtClean="0">
                <a:solidFill>
                  <a:schemeClr val="bg1"/>
                </a:solidFill>
              </a:rPr>
              <a:t>foto: M. Zagmajster</a:t>
            </a:r>
            <a:endParaRPr lang="sl-SI" sz="7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44208" y="2004808"/>
            <a:ext cx="9092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700" dirty="0" smtClean="0">
                <a:solidFill>
                  <a:schemeClr val="bg1"/>
                </a:solidFill>
              </a:rPr>
              <a:t>foto: M. Zagmajster</a:t>
            </a:r>
            <a:endParaRPr lang="sl-SI" sz="7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10348" r="11906" b="18857"/>
          <a:stretch/>
        </p:blipFill>
        <p:spPr>
          <a:xfrm>
            <a:off x="123350" y="5794739"/>
            <a:ext cx="1856362" cy="986628"/>
          </a:xfrm>
          <a:prstGeom prst="rect">
            <a:avLst/>
          </a:prstGeom>
        </p:spPr>
      </p:pic>
      <p:sp>
        <p:nvSpPr>
          <p:cNvPr id="28" name="Content Placeholder 6"/>
          <p:cNvSpPr txBox="1">
            <a:spLocks/>
          </p:cNvSpPr>
          <p:nvPr/>
        </p:nvSpPr>
        <p:spPr>
          <a:xfrm>
            <a:off x="353153" y="2443012"/>
            <a:ext cx="8640960" cy="49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b="1" dirty="0" smtClean="0"/>
              <a:t>Slovenija je svetovna „vroča točka“ </a:t>
            </a:r>
            <a:r>
              <a:rPr lang="sl-SI" sz="2000" dirty="0" smtClean="0"/>
              <a:t>podzemne biodiverzitete</a:t>
            </a:r>
          </a:p>
          <a:p>
            <a:endParaRPr lang="sl-SI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195736" y="5782653"/>
            <a:ext cx="5538447" cy="1039533"/>
            <a:chOff x="2195736" y="5782653"/>
            <a:chExt cx="5538447" cy="1039533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628" y="5786224"/>
              <a:ext cx="1431053" cy="99871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5785170"/>
              <a:ext cx="1507196" cy="100082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990" y="5782653"/>
              <a:ext cx="1649193" cy="998715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3193579" y="6612606"/>
              <a:ext cx="64953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700" dirty="0" smtClean="0">
                  <a:solidFill>
                    <a:schemeClr val="bg1"/>
                  </a:solidFill>
                </a:rPr>
                <a:t>foto: T. Delić</a:t>
              </a:r>
              <a:endParaRPr lang="sl-SI" sz="7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09847" y="6622131"/>
              <a:ext cx="64953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700" dirty="0" smtClean="0">
                  <a:solidFill>
                    <a:schemeClr val="bg1"/>
                  </a:solidFill>
                </a:rPr>
                <a:t>foto: T. Delić</a:t>
              </a:r>
              <a:endParaRPr lang="sl-SI" sz="7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57720" y="6612606"/>
              <a:ext cx="90922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700" dirty="0" smtClean="0">
                  <a:solidFill>
                    <a:schemeClr val="bg1"/>
                  </a:solidFill>
                </a:rPr>
                <a:t>foto: M. Zagmajster</a:t>
              </a:r>
              <a:endParaRPr lang="sl-SI" sz="700" dirty="0">
                <a:solidFill>
                  <a:schemeClr val="bg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274" y="5785170"/>
              <a:ext cx="963574" cy="996197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195736" y="6613321"/>
              <a:ext cx="857927" cy="2000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l-SI" sz="700" dirty="0" smtClean="0">
                  <a:solidFill>
                    <a:schemeClr val="bg1"/>
                  </a:solidFill>
                </a:rPr>
                <a:t>foto: S. Prevorčnik</a:t>
              </a:r>
              <a:endParaRPr lang="sl-SI" sz="7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sl-SI" sz="1800" b="1" dirty="0">
                <a:solidFill>
                  <a:srgbClr val="2456A2"/>
                </a:solidFill>
              </a:rPr>
              <a:t>3-23: Izjemna pestrost edinstvenega živalstva v </a:t>
            </a:r>
            <a:r>
              <a:rPr lang="sl-SI" sz="1800" b="1" dirty="0" smtClean="0">
                <a:solidFill>
                  <a:srgbClr val="2456A2"/>
                </a:solidFill>
              </a:rPr>
              <a:t>podzemnih </a:t>
            </a:r>
            <a:r>
              <a:rPr lang="sl-SI" sz="1800" b="1" dirty="0">
                <a:solidFill>
                  <a:srgbClr val="2456A2"/>
                </a:solidFill>
              </a:rPr>
              <a:t>vodah Slovenije</a:t>
            </a:r>
            <a:br>
              <a:rPr lang="sl-SI" sz="1800" b="1" dirty="0">
                <a:solidFill>
                  <a:srgbClr val="2456A2"/>
                </a:solidFill>
              </a:rPr>
            </a:br>
            <a:r>
              <a:rPr lang="sl-SI" sz="1800" b="1" dirty="0" smtClean="0">
                <a:solidFill>
                  <a:srgbClr val="2456A2"/>
                </a:solidFill>
              </a:rPr>
              <a:t>/Zagmajster </a:t>
            </a:r>
            <a:r>
              <a:rPr lang="sl-SI" sz="1800" b="1" dirty="0">
                <a:solidFill>
                  <a:srgbClr val="2456A2"/>
                </a:solidFill>
              </a:rPr>
              <a:t>M., Fišer C., Prevorčnik S.</a:t>
            </a: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323528" y="1052736"/>
            <a:ext cx="5229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400" b="1" dirty="0" smtClean="0">
                <a:solidFill>
                  <a:schemeClr val="accent6">
                    <a:lumMod val="50000"/>
                  </a:schemeClr>
                </a:solidFill>
              </a:rPr>
              <a:t>VPRAŠANJA/PREDLOGI ZA RAZPRAVO:</a:t>
            </a:r>
            <a:endParaRPr lang="sl-SI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1259632" y="2348880"/>
            <a:ext cx="7378140" cy="1301574"/>
          </a:xfrm>
        </p:spPr>
        <p:txBody>
          <a:bodyPr>
            <a:noAutofit/>
          </a:bodyPr>
          <a:lstStyle/>
          <a:p>
            <a:pPr marL="180975" indent="-180975">
              <a:spcBef>
                <a:spcPts val="0"/>
              </a:spcBef>
              <a:spcAft>
                <a:spcPts val="1200"/>
              </a:spcAft>
              <a:buNone/>
            </a:pPr>
            <a:r>
              <a:rPr lang="sl-SI" sz="2000" dirty="0" smtClean="0"/>
              <a:t>- </a:t>
            </a:r>
            <a:r>
              <a:rPr lang="sl-SI" sz="2000" b="1" dirty="0" smtClean="0"/>
              <a:t>Podzemne živali</a:t>
            </a:r>
            <a:r>
              <a:rPr lang="sl-SI" sz="2000" dirty="0" smtClean="0"/>
              <a:t>, še </a:t>
            </a:r>
            <a:r>
              <a:rPr lang="sl-SI" sz="2000" dirty="0"/>
              <a:t>posebej </a:t>
            </a:r>
            <a:r>
              <a:rPr lang="sl-SI" sz="2000" dirty="0" smtClean="0"/>
              <a:t>nejamske, so </a:t>
            </a:r>
            <a:r>
              <a:rPr lang="sl-SI" sz="2000" b="1" dirty="0" smtClean="0"/>
              <a:t>izključene </a:t>
            </a:r>
            <a:r>
              <a:rPr lang="sl-SI" sz="2000" b="1" dirty="0"/>
              <a:t>iz postopkov </a:t>
            </a:r>
            <a:r>
              <a:rPr lang="sl-SI" sz="2000" b="1" dirty="0" smtClean="0"/>
              <a:t>presoj vplivov posegov na okolje</a:t>
            </a:r>
            <a:r>
              <a:rPr lang="sl-SI" sz="2000" dirty="0" smtClean="0">
                <a:sym typeface="Wingdings" panose="05000000000000000000" pitchFamily="2" charset="2"/>
              </a:rPr>
              <a:t>	</a:t>
            </a:r>
            <a:r>
              <a:rPr lang="sl-SI" sz="1600" dirty="0" smtClean="0">
                <a:sym typeface="Wingdings" panose="05000000000000000000" pitchFamily="2" charset="2"/>
              </a:rPr>
              <a:t>(razen Natura 2000 vrst)</a:t>
            </a:r>
            <a:r>
              <a:rPr lang="sl-SI" sz="1800" dirty="0" smtClean="0">
                <a:sym typeface="Wingdings" panose="05000000000000000000" pitchFamily="2" charset="2"/>
              </a:rPr>
              <a:t>	</a:t>
            </a:r>
            <a:endParaRPr lang="sl-SI" sz="1800" dirty="0" smtClean="0"/>
          </a:p>
          <a:p>
            <a:pPr marL="266700" indent="-266700">
              <a:spcBef>
                <a:spcPts val="0"/>
              </a:spcBef>
              <a:spcAft>
                <a:spcPts val="1200"/>
              </a:spcAft>
              <a:buNone/>
            </a:pPr>
            <a:r>
              <a:rPr lang="sl-SI" sz="2000" dirty="0" smtClean="0"/>
              <a:t>- </a:t>
            </a:r>
            <a:r>
              <a:rPr lang="sl-SI" sz="2000" b="1" dirty="0" smtClean="0"/>
              <a:t>Podzemne vode </a:t>
            </a:r>
            <a:r>
              <a:rPr lang="sl-SI" sz="2000" dirty="0" smtClean="0"/>
              <a:t>so</a:t>
            </a:r>
            <a:r>
              <a:rPr lang="sl-SI" sz="2000" b="1" dirty="0" smtClean="0"/>
              <a:t> </a:t>
            </a:r>
            <a:r>
              <a:rPr lang="sl-SI" sz="2000" dirty="0" smtClean="0"/>
              <a:t>večinoma varovane le kot </a:t>
            </a:r>
            <a:r>
              <a:rPr lang="sl-SI" sz="2000" b="1" dirty="0" smtClean="0"/>
              <a:t>vir pitne vode</a:t>
            </a:r>
            <a:endParaRPr lang="en-US" sz="2000" b="1" dirty="0"/>
          </a:p>
        </p:txBody>
      </p:sp>
      <p:sp>
        <p:nvSpPr>
          <p:cNvPr id="21" name="Content Placeholder 6"/>
          <p:cNvSpPr txBox="1">
            <a:spLocks/>
          </p:cNvSpPr>
          <p:nvPr/>
        </p:nvSpPr>
        <p:spPr>
          <a:xfrm>
            <a:off x="444996" y="1657450"/>
            <a:ext cx="8335366" cy="830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 smtClean="0"/>
              <a:t>Živalstvo </a:t>
            </a:r>
            <a:r>
              <a:rPr lang="sl-SI" sz="2000" dirty="0"/>
              <a:t>podzemnih </a:t>
            </a:r>
            <a:r>
              <a:rPr lang="sl-SI" sz="2000" dirty="0" smtClean="0"/>
              <a:t>voda je </a:t>
            </a:r>
            <a:r>
              <a:rPr lang="sl-SI" sz="2000" b="1" dirty="0" smtClean="0"/>
              <a:t>zakonsko zavarovano</a:t>
            </a:r>
            <a:r>
              <a:rPr lang="sl-SI" sz="2000" dirty="0" smtClean="0"/>
              <a:t>, a večinoma </a:t>
            </a:r>
            <a:r>
              <a:rPr lang="sl-SI" sz="2000" b="1" dirty="0" smtClean="0"/>
              <a:t>prezrto</a:t>
            </a:r>
            <a:r>
              <a:rPr lang="sl-SI" sz="2000" dirty="0" smtClean="0"/>
              <a:t> pri upravljanju z vodami: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382147" y="3577505"/>
            <a:ext cx="8461064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sl-SI" alt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ZAKON </a:t>
            </a:r>
            <a:r>
              <a:rPr lang="sl-SI" altLang="sl-SI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OHRANJANJU </a:t>
            </a:r>
            <a:r>
              <a:rPr lang="sl-SI" alt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NARAVE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/>
              <a:t>(Ur.l. RS, št. 96/04</a:t>
            </a:r>
            <a:r>
              <a:rPr lang="sl-SI" dirty="0" smtClean="0"/>
              <a:t>), </a:t>
            </a:r>
            <a:r>
              <a:rPr lang="sl-SI" b="1" dirty="0" smtClean="0"/>
              <a:t>14</a:t>
            </a:r>
            <a:r>
              <a:rPr lang="sl-SI" b="1" dirty="0"/>
              <a:t>. </a:t>
            </a:r>
            <a:r>
              <a:rPr lang="sl-SI" b="1" dirty="0" smtClean="0"/>
              <a:t>člen:  </a:t>
            </a:r>
          </a:p>
          <a:p>
            <a:r>
              <a:rPr lang="sl-SI" sz="1600" dirty="0" smtClean="0"/>
              <a:t>(</a:t>
            </a:r>
            <a:r>
              <a:rPr lang="sl-SI" sz="1600" dirty="0"/>
              <a:t>1) Rastlinsko ali živalsko vrsto je </a:t>
            </a:r>
            <a:r>
              <a:rPr lang="sl-SI" sz="1600" b="1" dirty="0"/>
              <a:t>prepovedano iztrebiti.</a:t>
            </a:r>
          </a:p>
          <a:p>
            <a:pPr marL="266700" indent="-266700"/>
            <a:r>
              <a:rPr lang="sl-SI" sz="1600" dirty="0"/>
              <a:t>(2) </a:t>
            </a:r>
            <a:r>
              <a:rPr lang="sl-SI" sz="1600" b="1" dirty="0"/>
              <a:t>Zniževati število rastlin ali živali posameznih populacij, ožati njihove habitate ali slabšati njihove življenjske razmere do take mere, da je vrsta ogrožena, je prepovedano</a:t>
            </a:r>
            <a:r>
              <a:rPr lang="sl-SI" sz="1600" dirty="0" smtClean="0"/>
              <a:t>.</a:t>
            </a:r>
          </a:p>
          <a:p>
            <a:pPr marL="266700" indent="-266700"/>
            <a:r>
              <a:rPr lang="sl-SI" sz="1600" dirty="0" smtClean="0"/>
              <a:t>...</a:t>
            </a:r>
            <a:endParaRPr lang="sl-SI" dirty="0"/>
          </a:p>
        </p:txBody>
      </p:sp>
      <p:sp>
        <p:nvSpPr>
          <p:cNvPr id="3" name="TextBox 2"/>
          <p:cNvSpPr txBox="1"/>
          <p:nvPr/>
        </p:nvSpPr>
        <p:spPr>
          <a:xfrm>
            <a:off x="2283998" y="5013176"/>
            <a:ext cx="45760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NEUPOŠTEVANJE = KRŠENJE!</a:t>
            </a:r>
            <a:endParaRPr lang="sl-SI" sz="2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4125" y="434982"/>
            <a:ext cx="1508865" cy="31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034230" y="707303"/>
            <a:ext cx="1088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50" dirty="0" smtClean="0"/>
              <a:t>www.subbio.net</a:t>
            </a:r>
            <a:endParaRPr lang="sl-SI" sz="105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10348" r="11906" b="18857"/>
          <a:stretch/>
        </p:blipFill>
        <p:spPr>
          <a:xfrm>
            <a:off x="123350" y="5794739"/>
            <a:ext cx="1856362" cy="98662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195736" y="5782653"/>
            <a:ext cx="5538447" cy="1039533"/>
            <a:chOff x="2195736" y="5782653"/>
            <a:chExt cx="5538447" cy="103953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628" y="5786224"/>
              <a:ext cx="1431053" cy="99871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5785170"/>
              <a:ext cx="1507196" cy="100082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990" y="5782653"/>
              <a:ext cx="1649193" cy="998715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93579" y="6612606"/>
              <a:ext cx="64953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700" dirty="0" smtClean="0">
                  <a:solidFill>
                    <a:schemeClr val="bg1"/>
                  </a:solidFill>
                </a:rPr>
                <a:t>foto: T. Delić</a:t>
              </a:r>
              <a:endParaRPr lang="sl-SI" sz="7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09847" y="6622131"/>
              <a:ext cx="64953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700" dirty="0" smtClean="0">
                  <a:solidFill>
                    <a:schemeClr val="bg1"/>
                  </a:solidFill>
                </a:rPr>
                <a:t>foto: T. Delić</a:t>
              </a:r>
              <a:endParaRPr lang="sl-SI" sz="7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57720" y="6612606"/>
              <a:ext cx="90922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700" dirty="0" smtClean="0">
                  <a:solidFill>
                    <a:schemeClr val="bg1"/>
                  </a:solidFill>
                </a:rPr>
                <a:t>foto: M. Zagmajster</a:t>
              </a:r>
              <a:endParaRPr lang="sl-SI" sz="700" dirty="0">
                <a:solidFill>
                  <a:schemeClr val="bg1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274" y="5785170"/>
              <a:ext cx="963574" cy="996197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195736" y="6613321"/>
              <a:ext cx="857927" cy="2000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l-SI" sz="700" dirty="0" smtClean="0">
                  <a:solidFill>
                    <a:schemeClr val="bg1"/>
                  </a:solidFill>
                </a:rPr>
                <a:t>foto: S. Prevorčnik</a:t>
              </a:r>
              <a:endParaRPr lang="sl-SI" sz="7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4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206</Words>
  <Application>Microsoft Office PowerPoint</Application>
  <PresentationFormat>On-screen Show (4:3)</PresentationFormat>
  <Paragraphs>33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3-23: Izjemna pestrost edinstvenega živalstva v podzemnih vodah Slovenije /Zagmajster M., Fišer C., Prevorčnik S.</vt:lpstr>
      <vt:lpstr>3-23: Izjemna pestrost edinstvenega živalstva v podzemnih vodah Slovenije /Zagmajster M., Fišer C., Prevorčnik 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dani</dc:creator>
  <cp:lastModifiedBy>maja</cp:lastModifiedBy>
  <cp:revision>82</cp:revision>
  <dcterms:created xsi:type="dcterms:W3CDTF">2017-03-22T17:34:39Z</dcterms:created>
  <dcterms:modified xsi:type="dcterms:W3CDTF">2017-04-03T13:25:18Z</dcterms:modified>
  <cp:contentStatus/>
</cp:coreProperties>
</file>