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5" r:id="rId3"/>
    <p:sldId id="263" r:id="rId4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C56F"/>
    <a:srgbClr val="2456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81" autoAdjust="0"/>
    <p:restoredTop sz="86400" autoAdjust="0"/>
  </p:normalViewPr>
  <p:slideViewPr>
    <p:cSldViewPr>
      <p:cViewPr varScale="1">
        <p:scale>
          <a:sx n="77" d="100"/>
          <a:sy n="77" d="100"/>
        </p:scale>
        <p:origin x="1397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20.4.2017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20.4.2017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20.4.2017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20.4.2017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20.4.2017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20.4.2017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20.4.2017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20.4.2017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20.4.2017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20.4.2017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20.4.2017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5303-C1F4-4631-A7E3-635C4C123EC7}" type="datetimeFigureOut">
              <a:rPr lang="sl-SI" smtClean="0"/>
              <a:pPr/>
              <a:t>20.4.2017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4-01: </a:t>
            </a:r>
            <a:r>
              <a:rPr lang="sl-SI" sz="1800" b="1" dirty="0">
                <a:solidFill>
                  <a:srgbClr val="2456A2"/>
                </a:solidFill>
              </a:rPr>
              <a:t>Kompetentna družba – temelj </a:t>
            </a:r>
            <a:r>
              <a:rPr lang="sl-SI" sz="1800" b="1" dirty="0" smtClean="0">
                <a:solidFill>
                  <a:srgbClr val="2456A2"/>
                </a:solidFill>
              </a:rPr>
              <a:t>trajnostnega razvoja / </a:t>
            </a:r>
            <a:r>
              <a:rPr lang="sl-SI" sz="1800" b="1" dirty="0" err="1" smtClean="0">
                <a:solidFill>
                  <a:srgbClr val="2456A2"/>
                </a:solidFill>
              </a:rPr>
              <a:t>Vahtar</a:t>
            </a:r>
            <a:r>
              <a:rPr lang="sl-SI" sz="1800" b="1" dirty="0" smtClean="0">
                <a:solidFill>
                  <a:srgbClr val="2456A2"/>
                </a:solidFill>
              </a:rPr>
              <a:t> M.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>
            <a:normAutofit fontScale="77500" lnSpcReduction="20000"/>
          </a:bodyPr>
          <a:lstStyle/>
          <a:p>
            <a:pPr hangingPunct="0"/>
            <a:r>
              <a:rPr lang="sl-SI" dirty="0" smtClean="0"/>
              <a:t>razmišljujoča </a:t>
            </a:r>
          </a:p>
          <a:p>
            <a:pPr hangingPunct="0"/>
            <a:r>
              <a:rPr lang="sl-SI" dirty="0"/>
              <a:t>i</a:t>
            </a:r>
            <a:r>
              <a:rPr lang="sl-SI" dirty="0" smtClean="0"/>
              <a:t>zobražena in dobro informirana</a:t>
            </a:r>
          </a:p>
          <a:p>
            <a:pPr hangingPunct="0"/>
            <a:r>
              <a:rPr lang="sl-SI" dirty="0" smtClean="0"/>
              <a:t>k</a:t>
            </a:r>
            <a:r>
              <a:rPr lang="sl-SI" dirty="0" smtClean="0"/>
              <a:t>ritična</a:t>
            </a:r>
          </a:p>
          <a:p>
            <a:pPr hangingPunct="0"/>
            <a:r>
              <a:rPr lang="sl-SI" dirty="0"/>
              <a:t>r</a:t>
            </a:r>
            <a:r>
              <a:rPr lang="sl-SI" dirty="0" smtClean="0"/>
              <a:t>azmišlja globalno</a:t>
            </a:r>
          </a:p>
          <a:p>
            <a:pPr hangingPunct="0"/>
            <a:r>
              <a:rPr lang="sl-SI" dirty="0" smtClean="0"/>
              <a:t>se povezuje in deluje integralno</a:t>
            </a:r>
          </a:p>
          <a:p>
            <a:pPr hangingPunct="0"/>
            <a:r>
              <a:rPr lang="sl-SI" dirty="0"/>
              <a:t>n</a:t>
            </a:r>
            <a:r>
              <a:rPr lang="sl-SI" dirty="0" smtClean="0"/>
              <a:t>i le participativna – je proaktivna</a:t>
            </a:r>
            <a:endParaRPr lang="sl-SI" dirty="0" smtClean="0"/>
          </a:p>
          <a:p>
            <a:pPr hangingPunct="0"/>
            <a:r>
              <a:rPr lang="sl-SI" dirty="0"/>
              <a:t>j</a:t>
            </a:r>
            <a:r>
              <a:rPr lang="sl-SI" dirty="0" smtClean="0"/>
              <a:t>e ustvarjalna </a:t>
            </a:r>
          </a:p>
          <a:p>
            <a:pPr hangingPunct="0"/>
            <a:r>
              <a:rPr lang="sl-SI" dirty="0" smtClean="0"/>
              <a:t>se </a:t>
            </a:r>
            <a:r>
              <a:rPr lang="sl-SI" dirty="0"/>
              <a:t>upa transformirati v </a:t>
            </a:r>
            <a:r>
              <a:rPr lang="sl-SI" dirty="0" err="1"/>
              <a:t>samoaktualizacijo</a:t>
            </a:r>
            <a:r>
              <a:rPr lang="sl-SI" dirty="0"/>
              <a:t>, v novo </a:t>
            </a:r>
            <a:r>
              <a:rPr lang="sl-SI" dirty="0" smtClean="0"/>
              <a:t>kreacijo</a:t>
            </a:r>
            <a:endParaRPr lang="sl-SI" dirty="0"/>
          </a:p>
          <a:p>
            <a:pPr hangingPunct="0"/>
            <a:r>
              <a:rPr lang="sl-SI" b="1" dirty="0" smtClean="0">
                <a:solidFill>
                  <a:srgbClr val="FF0000"/>
                </a:solidFill>
              </a:rPr>
              <a:t>JE IDEAL </a:t>
            </a:r>
            <a:r>
              <a:rPr lang="sl-SI" dirty="0" smtClean="0"/>
              <a:t>k kateremu stremimo, da se razvijamo.</a:t>
            </a:r>
          </a:p>
          <a:p>
            <a:pPr hangingPunct="0"/>
            <a:r>
              <a:rPr lang="sl-SI" b="1" dirty="0" smtClean="0">
                <a:solidFill>
                  <a:srgbClr val="C00000"/>
                </a:solidFill>
              </a:rPr>
              <a:t>Ali niso ideali gonilna sila družbe?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38426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 smtClean="0">
                <a:solidFill>
                  <a:srgbClr val="FF0000"/>
                </a:solidFill>
              </a:rPr>
              <a:t>KOMPETENTNA DRUŽBA</a:t>
            </a:r>
            <a:endParaRPr lang="sl-SI" sz="2800" b="1" dirty="0">
              <a:solidFill>
                <a:srgbClr val="FF0000"/>
              </a:solidFill>
            </a:endParaRP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4-01: </a:t>
            </a:r>
            <a:r>
              <a:rPr lang="sl-SI" sz="1800" b="1" dirty="0">
                <a:solidFill>
                  <a:srgbClr val="2456A2"/>
                </a:solidFill>
              </a:rPr>
              <a:t>Kompetentna družba – temelj </a:t>
            </a:r>
            <a:r>
              <a:rPr lang="sl-SI" sz="1800" b="1" dirty="0" smtClean="0">
                <a:solidFill>
                  <a:srgbClr val="2456A2"/>
                </a:solidFill>
              </a:rPr>
              <a:t>trajnostnega razvoja / </a:t>
            </a:r>
            <a:r>
              <a:rPr lang="sl-SI" sz="1800" b="1" dirty="0" err="1" smtClean="0">
                <a:solidFill>
                  <a:srgbClr val="2456A2"/>
                </a:solidFill>
              </a:rPr>
              <a:t>Vahtar</a:t>
            </a:r>
            <a:r>
              <a:rPr lang="sl-SI" sz="1800" b="1" dirty="0" smtClean="0">
                <a:solidFill>
                  <a:srgbClr val="2456A2"/>
                </a:solidFill>
              </a:rPr>
              <a:t> M.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>
            <a:normAutofit fontScale="92500" lnSpcReduction="20000"/>
          </a:bodyPr>
          <a:lstStyle/>
          <a:p>
            <a:r>
              <a:rPr lang="sl-SI" b="1" dirty="0"/>
              <a:t>Sposobnost prilagajanja novostim:</a:t>
            </a:r>
            <a:r>
              <a:rPr lang="sl-SI" dirty="0"/>
              <a:t>                 </a:t>
            </a:r>
            <a:r>
              <a:rPr lang="sl-SI" sz="2600" dirty="0"/>
              <a:t>pogum, vedoželjnost, sposobnost razmišljanja izven okvirjev</a:t>
            </a:r>
            <a:endParaRPr lang="sl-SI" sz="3000" dirty="0"/>
          </a:p>
          <a:p>
            <a:r>
              <a:rPr lang="sl-SI" b="1" dirty="0"/>
              <a:t>Zavedanje, da je skupnost modrejša kot posameznik</a:t>
            </a:r>
            <a:r>
              <a:rPr lang="sl-SI" dirty="0"/>
              <a:t>: </a:t>
            </a:r>
          </a:p>
          <a:p>
            <a:pPr lvl="1"/>
            <a:r>
              <a:rPr lang="sl-SI" dirty="0" err="1"/>
              <a:t>multidisciplinarnost</a:t>
            </a:r>
            <a:r>
              <a:rPr lang="sl-SI" dirty="0"/>
              <a:t>, </a:t>
            </a:r>
            <a:r>
              <a:rPr lang="sl-SI" dirty="0" err="1"/>
              <a:t>transdisciplinarnost</a:t>
            </a:r>
            <a:r>
              <a:rPr lang="sl-SI" dirty="0"/>
              <a:t>, celostni pristop</a:t>
            </a:r>
          </a:p>
          <a:p>
            <a:pPr lvl="1"/>
            <a:r>
              <a:rPr lang="sl-SI" dirty="0"/>
              <a:t>veščine timskega dela, poslušanja, komunikacije…</a:t>
            </a:r>
          </a:p>
          <a:p>
            <a:r>
              <a:rPr lang="sl-SI" b="1" dirty="0"/>
              <a:t>Osebne vrednote so podlaga za naše odločitve: </a:t>
            </a:r>
            <a:r>
              <a:rPr lang="sl-SI" sz="2600" dirty="0"/>
              <a:t>pomembno čemu se zgodnjih stopnjah izobraževanja polaga pozornost</a:t>
            </a:r>
            <a:endParaRPr lang="sl-SI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34381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sz="2800" b="1" dirty="0">
                <a:solidFill>
                  <a:srgbClr val="FF0000"/>
                </a:solidFill>
              </a:rPr>
              <a:t>KAJ ZAHTEVA OD NAS</a:t>
            </a:r>
            <a:endParaRPr lang="sl-SI" sz="2800" b="1" dirty="0">
              <a:solidFill>
                <a:srgbClr val="FF0000"/>
              </a:solidFill>
            </a:endParaRP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1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>
                <a:solidFill>
                  <a:srgbClr val="2456A2"/>
                </a:solidFill>
              </a:rPr>
              <a:t>4-01: Kompetentna družba – temelj trajnostnega / </a:t>
            </a:r>
            <a:r>
              <a:rPr lang="sl-SI" sz="1800" b="1" dirty="0" err="1">
                <a:solidFill>
                  <a:srgbClr val="2456A2"/>
                </a:solidFill>
              </a:rPr>
              <a:t>Vahtar</a:t>
            </a:r>
            <a:r>
              <a:rPr lang="sl-SI" sz="1800" b="1" dirty="0">
                <a:solidFill>
                  <a:srgbClr val="2456A2"/>
                </a:solidFill>
              </a:rPr>
              <a:t> M.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l-SI" dirty="0" smtClean="0"/>
              <a:t>DEJSTVO: znanost se stalno in zelo hitro spreminja tako kot naše fizično okolje.</a:t>
            </a:r>
          </a:p>
          <a:p>
            <a:endParaRPr lang="sl-SI" dirty="0"/>
          </a:p>
          <a:p>
            <a:endParaRPr lang="sl-SI" dirty="0" smtClean="0"/>
          </a:p>
          <a:p>
            <a:pPr marL="0" indent="0">
              <a:buNone/>
            </a:pPr>
            <a:r>
              <a:rPr lang="sl-SI" b="1" dirty="0" smtClean="0"/>
              <a:t>Dati večji poudarek neformalnemu izobraževanju in ga bolje vključiti v sistem formalnega izobraževanja. </a:t>
            </a:r>
          </a:p>
          <a:p>
            <a:pPr marL="0" indent="0">
              <a:buNone/>
            </a:pPr>
            <a:r>
              <a:rPr lang="sl-SI" dirty="0"/>
              <a:t>T</a:t>
            </a:r>
            <a:r>
              <a:rPr lang="sl-SI" dirty="0" smtClean="0"/>
              <a:t>o pomaga k hitrejšemu prenosu novega znanja do mentorjev, do mladine, do lokalne skupnosti…</a:t>
            </a:r>
            <a:endParaRPr lang="sl-SI" dirty="0" smtClean="0"/>
          </a:p>
          <a:p>
            <a:endParaRPr lang="sl-SI" dirty="0" smtClean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6160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VPRAŠANJA / PREDLOGI ZA RAZPRAVO</a:t>
            </a:r>
            <a:r>
              <a:rPr lang="sl-SI" sz="2800" b="1" dirty="0" smtClean="0">
                <a:solidFill>
                  <a:srgbClr val="FBC56F"/>
                </a:solidFill>
              </a:rPr>
              <a:t>:</a:t>
            </a:r>
            <a:endParaRPr lang="sl-SI" sz="2800" b="1" dirty="0">
              <a:solidFill>
                <a:srgbClr val="FBC56F"/>
              </a:solidFill>
            </a:endParaRP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  <p:sp>
        <p:nvSpPr>
          <p:cNvPr id="2" name="Enakokraki trikotnik 1"/>
          <p:cNvSpPr/>
          <p:nvPr/>
        </p:nvSpPr>
        <p:spPr>
          <a:xfrm flipV="1">
            <a:off x="899592" y="3093706"/>
            <a:ext cx="720080" cy="36004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3848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3608</TotalTime>
  <Words>191</Words>
  <Application>Microsoft Office PowerPoint</Application>
  <PresentationFormat>Diaprojekcija na zaslonu (4:3)</PresentationFormat>
  <Paragraphs>26</Paragraphs>
  <Slides>3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4-01: Kompetentna družba – temelj trajnostnega razvoja / Vahtar M.</vt:lpstr>
      <vt:lpstr>4-01: Kompetentna družba – temelj trajnostnega razvoja / Vahtar M.</vt:lpstr>
      <vt:lpstr>4-01: Kompetentna družba – temelj trajnostnega / Vahtar M.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</dc:title>
  <dc:creator>dani</dc:creator>
  <cp:lastModifiedBy>Agata</cp:lastModifiedBy>
  <cp:revision>38</cp:revision>
  <dcterms:created xsi:type="dcterms:W3CDTF">2017-03-22T17:34:39Z</dcterms:created>
  <dcterms:modified xsi:type="dcterms:W3CDTF">2017-04-20T09:23:13Z</dcterms:modified>
</cp:coreProperties>
</file>