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4" r:id="rId3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mona Pestotnik" initials="S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B8B4"/>
    <a:srgbClr val="2456A2"/>
    <a:srgbClr val="BA2406"/>
    <a:srgbClr val="FBC5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9839" autoAdjust="0"/>
  </p:normalViewPr>
  <p:slideViewPr>
    <p:cSldViewPr>
      <p:cViewPr>
        <p:scale>
          <a:sx n="80" d="100"/>
          <a:sy n="80" d="100"/>
        </p:scale>
        <p:origin x="-1110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4F188-2881-4CFC-AD75-29CDA6FAF618}" type="datetimeFigureOut">
              <a:rPr lang="sl-SI" smtClean="0"/>
              <a:t>3.4.2017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F151B-6703-44D2-94FD-DA5E043F987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4527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5610-FE0C-44B7-B235-E9DBA75E3BF7}" type="datetimeFigureOut">
              <a:rPr lang="sl-SI" smtClean="0"/>
              <a:t>3.4.2017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1114F-D004-4765-BC08-81780B37174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554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114F-D004-4765-BC08-81780B37174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198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1114F-D004-4765-BC08-81780B37174C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9117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5303-C1F4-4631-A7E3-635C4C123EC7}" type="datetimeFigureOut">
              <a:rPr lang="sl-SI" smtClean="0"/>
              <a:pPr/>
              <a:t>3.4.2017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0A24-8924-40FE-8FA2-AE2335FF94E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9087"/>
            <a:ext cx="3203848" cy="1786210"/>
          </a:xfrm>
        </p:spPr>
        <p:txBody>
          <a:bodyPr>
            <a:normAutofit/>
          </a:bodyPr>
          <a:lstStyle/>
          <a:p>
            <a:pPr lvl="0" algn="l"/>
            <a:r>
              <a:rPr lang="sl-SI" sz="1800" b="1" dirty="0" smtClean="0">
                <a:solidFill>
                  <a:srgbClr val="2456A2"/>
                </a:solidFill>
              </a:rPr>
              <a:t>4-04</a:t>
            </a:r>
            <a:r>
              <a:rPr lang="sl-SI" sz="1800" b="1" dirty="0">
                <a:solidFill>
                  <a:srgbClr val="2456A2"/>
                </a:solidFill>
              </a:rPr>
              <a:t>: V</a:t>
            </a:r>
            <a:r>
              <a:rPr lang="sl-SI" sz="1800" b="1" dirty="0" smtClean="0">
                <a:solidFill>
                  <a:srgbClr val="2456A2"/>
                </a:solidFill>
              </a:rPr>
              <a:t>rednotenje </a:t>
            </a:r>
            <a:r>
              <a:rPr lang="sl-SI" sz="1800" b="1" dirty="0" err="1" smtClean="0">
                <a:solidFill>
                  <a:srgbClr val="2456A2"/>
                </a:solidFill>
              </a:rPr>
              <a:t>trajnostnosti</a:t>
            </a:r>
            <a:r>
              <a:rPr lang="sl-SI" sz="1800" b="1" dirty="0" smtClean="0">
                <a:solidFill>
                  <a:srgbClr val="2456A2"/>
                </a:solidFill>
              </a:rPr>
              <a:t> upravljanja z vodami – primer porečje Reke do Škocjanskih jam/Mezga K., Prestor </a:t>
            </a:r>
            <a:r>
              <a:rPr lang="sl-SI" sz="1800" b="1" dirty="0">
                <a:solidFill>
                  <a:srgbClr val="2456A2"/>
                </a:solidFill>
              </a:rPr>
              <a:t>J., </a:t>
            </a:r>
            <a:r>
              <a:rPr lang="sl-SI" sz="1800" b="1" dirty="0" smtClean="0">
                <a:solidFill>
                  <a:srgbClr val="2456A2"/>
                </a:solidFill>
              </a:rPr>
              <a:t>Pestotnik S., Koren K.</a:t>
            </a:r>
            <a:endParaRPr lang="en-US" sz="1800" dirty="0"/>
          </a:p>
        </p:txBody>
      </p:sp>
      <p:sp>
        <p:nvSpPr>
          <p:cNvPr id="8" name="Rectangle 7"/>
          <p:cNvSpPr/>
          <p:nvPr/>
        </p:nvSpPr>
        <p:spPr>
          <a:xfrm>
            <a:off x="4211080" y="26353"/>
            <a:ext cx="375731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600" b="1" dirty="0">
                <a:solidFill>
                  <a:srgbClr val="FBC56F"/>
                </a:solidFill>
              </a:rPr>
              <a:t>POVZETKI / UGOTOVITVE: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0488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90488" y="132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2067" name="Picture 19" descr="D:\Objave\2017\2 kongres o vodah\kim_kongres\Poslano\Slika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57599" y="562866"/>
            <a:ext cx="5850905" cy="625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avokotnik 8"/>
          <p:cNvSpPr/>
          <p:nvPr/>
        </p:nvSpPr>
        <p:spPr>
          <a:xfrm>
            <a:off x="90488" y="1916832"/>
            <a:ext cx="3041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solidFill>
                  <a:srgbClr val="00B050"/>
                </a:solidFill>
              </a:rPr>
              <a:t>Slika: Vodni viri so kot premoženje</a:t>
            </a:r>
            <a:r>
              <a:rPr lang="sl-SI" dirty="0">
                <a:solidFill>
                  <a:srgbClr val="00B050"/>
                </a:solidFill>
              </a:rPr>
              <a:t>, delnice in kazalci </a:t>
            </a:r>
            <a:endParaRPr lang="sl-SI" dirty="0" smtClean="0">
              <a:solidFill>
                <a:srgbClr val="00B050"/>
              </a:solidFill>
            </a:endParaRPr>
          </a:p>
          <a:p>
            <a:r>
              <a:rPr lang="sl-SI" dirty="0">
                <a:solidFill>
                  <a:srgbClr val="00B050"/>
                </a:solidFill>
              </a:rPr>
              <a:t>(metoda LEMANO) z rezultati za porečje Reke do Škocjanskih jam. </a:t>
            </a:r>
            <a:endParaRPr lang="sl-SI" dirty="0" smtClean="0">
              <a:solidFill>
                <a:srgbClr val="00B050"/>
              </a:solidFill>
            </a:endParaRPr>
          </a:p>
          <a:p>
            <a:r>
              <a:rPr lang="sl-SI" b="1" dirty="0" smtClean="0">
                <a:solidFill>
                  <a:srgbClr val="00B050"/>
                </a:solidFill>
              </a:rPr>
              <a:t>Kako trajnostno upravljamo s tem premoženjem?</a:t>
            </a:r>
          </a:p>
          <a:p>
            <a:endParaRPr lang="sl-SI" dirty="0"/>
          </a:p>
        </p:txBody>
      </p:sp>
      <p:sp>
        <p:nvSpPr>
          <p:cNvPr id="2" name="Pravokotnik 1"/>
          <p:cNvSpPr/>
          <p:nvPr/>
        </p:nvSpPr>
        <p:spPr>
          <a:xfrm>
            <a:off x="7524328" y="859253"/>
            <a:ext cx="1440160" cy="205875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" name="Pravokotnik 2"/>
          <p:cNvSpPr/>
          <p:nvPr/>
        </p:nvSpPr>
        <p:spPr>
          <a:xfrm>
            <a:off x="3441664" y="859255"/>
            <a:ext cx="3960440" cy="205874"/>
          </a:xfrm>
          <a:prstGeom prst="rect">
            <a:avLst/>
          </a:prstGeom>
          <a:solidFill>
            <a:srgbClr val="00B050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/>
        </p:nvSpPr>
        <p:spPr>
          <a:xfrm>
            <a:off x="5724128" y="3685702"/>
            <a:ext cx="1677976" cy="24735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 6"/>
          <p:cNvSpPr/>
          <p:nvPr/>
        </p:nvSpPr>
        <p:spPr>
          <a:xfrm>
            <a:off x="116749" y="4228053"/>
            <a:ext cx="30413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>
                <a:solidFill>
                  <a:srgbClr val="C00000"/>
                </a:solidFill>
              </a:rPr>
              <a:t>4 najslabši kazalci v zaledju Škocjanskih jam: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>
                <a:solidFill>
                  <a:srgbClr val="C00000"/>
                </a:solidFill>
              </a:rPr>
              <a:t>I</a:t>
            </a:r>
            <a:r>
              <a:rPr lang="sl-SI" dirty="0" smtClean="0">
                <a:solidFill>
                  <a:srgbClr val="C00000"/>
                </a:solidFill>
              </a:rPr>
              <a:t>zgube </a:t>
            </a:r>
            <a:r>
              <a:rPr lang="sl-SI" dirty="0">
                <a:solidFill>
                  <a:srgbClr val="C00000"/>
                </a:solidFill>
              </a:rPr>
              <a:t>iz omrežja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Urejenost </a:t>
            </a:r>
            <a:r>
              <a:rPr lang="sl-SI" dirty="0" err="1">
                <a:solidFill>
                  <a:srgbClr val="C00000"/>
                </a:solidFill>
              </a:rPr>
              <a:t>odvodnje</a:t>
            </a:r>
            <a:r>
              <a:rPr lang="sl-SI" dirty="0">
                <a:solidFill>
                  <a:srgbClr val="C00000"/>
                </a:solidFill>
              </a:rPr>
              <a:t> in čiščenja odpadnih vod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Občutljivost </a:t>
            </a:r>
            <a:r>
              <a:rPr lang="sl-SI" dirty="0">
                <a:solidFill>
                  <a:srgbClr val="C00000"/>
                </a:solidFill>
              </a:rPr>
              <a:t>prebivalcev glede vodnih </a:t>
            </a:r>
            <a:r>
              <a:rPr lang="sl-SI" dirty="0" smtClean="0">
                <a:solidFill>
                  <a:srgbClr val="C00000"/>
                </a:solidFill>
              </a:rPr>
              <a:t>virov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 smtClean="0">
                <a:solidFill>
                  <a:srgbClr val="C00000"/>
                </a:solidFill>
              </a:rPr>
              <a:t>Zastopanost tipičnih ribjih vrst</a:t>
            </a:r>
            <a:endParaRPr lang="sl-SI" dirty="0">
              <a:solidFill>
                <a:srgbClr val="C00000"/>
              </a:solidFill>
            </a:endParaRPr>
          </a:p>
        </p:txBody>
      </p:sp>
      <p:sp>
        <p:nvSpPr>
          <p:cNvPr id="17" name="Pravokotnik 16"/>
          <p:cNvSpPr/>
          <p:nvPr/>
        </p:nvSpPr>
        <p:spPr>
          <a:xfrm>
            <a:off x="5760031" y="3450748"/>
            <a:ext cx="1677976" cy="24735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ravokotnik 17"/>
          <p:cNvSpPr/>
          <p:nvPr/>
        </p:nvSpPr>
        <p:spPr>
          <a:xfrm>
            <a:off x="5724128" y="5589240"/>
            <a:ext cx="1677976" cy="24735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 18"/>
          <p:cNvSpPr/>
          <p:nvPr/>
        </p:nvSpPr>
        <p:spPr>
          <a:xfrm>
            <a:off x="5724128" y="2540357"/>
            <a:ext cx="1677976" cy="247354"/>
          </a:xfrm>
          <a:prstGeom prst="rect">
            <a:avLst/>
          </a:prstGeom>
          <a:solidFill>
            <a:srgbClr val="FFFF0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-BLAN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0546" y="3219366"/>
            <a:ext cx="5653582" cy="3594010"/>
          </a:xfrm>
        </p:spPr>
        <p:txBody>
          <a:bodyPr>
            <a:noAutofit/>
          </a:bodyPr>
          <a:lstStyle/>
          <a:p>
            <a:r>
              <a:rPr lang="sl-SI" sz="2100" dirty="0" smtClean="0">
                <a:solidFill>
                  <a:srgbClr val="BA2406"/>
                </a:solidFill>
              </a:rPr>
              <a:t>stalno </a:t>
            </a:r>
            <a:r>
              <a:rPr lang="sl-SI" sz="2100" dirty="0">
                <a:solidFill>
                  <a:srgbClr val="BA2406"/>
                </a:solidFill>
              </a:rPr>
              <a:t>in postopno </a:t>
            </a:r>
            <a:r>
              <a:rPr lang="sl-SI" sz="2100" dirty="0" smtClean="0">
                <a:solidFill>
                  <a:srgbClr val="BA2406"/>
                </a:solidFill>
              </a:rPr>
              <a:t>vlaganje v obnovo vodovodnega sistema za </a:t>
            </a:r>
            <a:r>
              <a:rPr lang="sl-SI" sz="2100" b="1" dirty="0" smtClean="0">
                <a:solidFill>
                  <a:srgbClr val="BA2406"/>
                </a:solidFill>
              </a:rPr>
              <a:t>zmanjšanje</a:t>
            </a:r>
            <a:r>
              <a:rPr lang="sl-SI" sz="2100" dirty="0" smtClean="0">
                <a:solidFill>
                  <a:srgbClr val="BA2406"/>
                </a:solidFill>
              </a:rPr>
              <a:t> </a:t>
            </a:r>
            <a:r>
              <a:rPr lang="sl-SI" sz="2100" b="1" dirty="0" smtClean="0">
                <a:solidFill>
                  <a:srgbClr val="BA2406"/>
                </a:solidFill>
              </a:rPr>
              <a:t>izgub,</a:t>
            </a:r>
            <a:r>
              <a:rPr lang="sl-SI" sz="2100" dirty="0" smtClean="0">
                <a:solidFill>
                  <a:srgbClr val="BA2406"/>
                </a:solidFill>
              </a:rPr>
              <a:t> </a:t>
            </a:r>
          </a:p>
          <a:p>
            <a:r>
              <a:rPr lang="sl-SI" sz="2100" dirty="0" smtClean="0">
                <a:solidFill>
                  <a:srgbClr val="00B050"/>
                </a:solidFill>
              </a:rPr>
              <a:t>delež prebivalcev/stavb za katere vemo, da imajo </a:t>
            </a:r>
            <a:r>
              <a:rPr lang="sl-SI" sz="2100" b="1" dirty="0" smtClean="0">
                <a:solidFill>
                  <a:srgbClr val="00B050"/>
                </a:solidFill>
              </a:rPr>
              <a:t>dobro urejeno čiščenje</a:t>
            </a:r>
            <a:r>
              <a:rPr lang="sl-SI" sz="2100" dirty="0" smtClean="0">
                <a:solidFill>
                  <a:srgbClr val="00B050"/>
                </a:solidFill>
              </a:rPr>
              <a:t> in </a:t>
            </a:r>
            <a:r>
              <a:rPr lang="sl-SI" sz="2100" b="1" dirty="0" smtClean="0">
                <a:solidFill>
                  <a:srgbClr val="00B050"/>
                </a:solidFill>
              </a:rPr>
              <a:t>odvajanje</a:t>
            </a:r>
            <a:r>
              <a:rPr lang="sl-SI" sz="2100" dirty="0" smtClean="0">
                <a:solidFill>
                  <a:srgbClr val="00B050"/>
                </a:solidFill>
              </a:rPr>
              <a:t> komunalnih odpadnih vod,</a:t>
            </a:r>
          </a:p>
          <a:p>
            <a:r>
              <a:rPr lang="sl-SI" sz="2100" b="1" dirty="0" smtClean="0">
                <a:solidFill>
                  <a:schemeClr val="accent6">
                    <a:lumMod val="75000"/>
                  </a:schemeClr>
                </a:solidFill>
              </a:rPr>
              <a:t>povečati</a:t>
            </a:r>
            <a:r>
              <a:rPr lang="sl-SI" sz="2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sz="2100" b="1" dirty="0" smtClean="0">
                <a:solidFill>
                  <a:schemeClr val="accent6">
                    <a:lumMod val="75000"/>
                  </a:schemeClr>
                </a:solidFill>
              </a:rPr>
              <a:t>občutljivost, zmanjšati toleranco</a:t>
            </a:r>
            <a:r>
              <a:rPr lang="sl-SI" sz="2100" dirty="0" smtClean="0">
                <a:solidFill>
                  <a:schemeClr val="accent6">
                    <a:lumMod val="75000"/>
                  </a:schemeClr>
                </a:solidFill>
              </a:rPr>
              <a:t> prebivalcev glede vode,</a:t>
            </a:r>
          </a:p>
          <a:p>
            <a:r>
              <a:rPr lang="sl-SI" sz="2100" b="1" dirty="0" smtClean="0">
                <a:solidFill>
                  <a:srgbClr val="0EB8B4"/>
                </a:solidFill>
              </a:rPr>
              <a:t>izboljševanje razmer </a:t>
            </a:r>
            <a:r>
              <a:rPr lang="sl-SI" sz="2100" dirty="0" smtClean="0">
                <a:solidFill>
                  <a:srgbClr val="0EB8B4"/>
                </a:solidFill>
              </a:rPr>
              <a:t>za vračanje </a:t>
            </a:r>
            <a:r>
              <a:rPr lang="sl-SI" sz="2100" b="1" dirty="0" smtClean="0">
                <a:solidFill>
                  <a:srgbClr val="0EB8B4"/>
                </a:solidFill>
              </a:rPr>
              <a:t>avtohtonih vrst rib</a:t>
            </a:r>
            <a:r>
              <a:rPr lang="sl-SI" sz="2100" dirty="0" smtClean="0">
                <a:solidFill>
                  <a:srgbClr val="0EB8B4"/>
                </a:solidFill>
              </a:rPr>
              <a:t> in znižanje deleža populacije tujerodnih vrst.</a:t>
            </a:r>
            <a:endParaRPr lang="en-US" sz="2100" dirty="0">
              <a:solidFill>
                <a:srgbClr val="0EB8B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0294" y="39806"/>
            <a:ext cx="563821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l-SI" sz="2600" b="1" dirty="0">
                <a:solidFill>
                  <a:srgbClr val="FBC56F"/>
                </a:solidFill>
              </a:rPr>
              <a:t>VPRAŠANJA / PREDLOGI ZA RAZPRAVO</a:t>
            </a:r>
            <a:r>
              <a:rPr lang="sl-SI" sz="2600" b="1" dirty="0" smtClean="0">
                <a:solidFill>
                  <a:srgbClr val="FBC56F"/>
                </a:solidFill>
              </a:rPr>
              <a:t>:</a:t>
            </a:r>
            <a:endParaRPr lang="sl-SI" sz="2600" b="1" dirty="0">
              <a:solidFill>
                <a:srgbClr val="FBC56F"/>
              </a:solidFill>
            </a:endParaRP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4" cstate="print"/>
          <a:srcRect r="72981" b="23077"/>
          <a:stretch>
            <a:fillRect/>
          </a:stretch>
        </p:blipFill>
        <p:spPr>
          <a:xfrm>
            <a:off x="8172400" y="5877272"/>
            <a:ext cx="720080" cy="757979"/>
          </a:xfrm>
          <a:prstGeom prst="rect">
            <a:avLst/>
          </a:prstGeom>
        </p:spPr>
      </p:pic>
      <p:pic>
        <p:nvPicPr>
          <p:cNvPr id="10" name="Picture 19" descr="D:\Objave\2017\2 kongres o vodah\kim_kongres\Poslano\Slika_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11" r="1"/>
          <a:stretch/>
        </p:blipFill>
        <p:spPr bwMode="auto">
          <a:xfrm>
            <a:off x="5769160" y="562866"/>
            <a:ext cx="3340161" cy="6250510"/>
          </a:xfrm>
          <a:prstGeom prst="rect">
            <a:avLst/>
          </a:prstGeom>
          <a:noFill/>
          <a:ln w="127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5"/>
          <p:cNvSpPr txBox="1">
            <a:spLocks/>
          </p:cNvSpPr>
          <p:nvPr/>
        </p:nvSpPr>
        <p:spPr>
          <a:xfrm>
            <a:off x="0" y="69087"/>
            <a:ext cx="3203848" cy="1786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l-SI" sz="1800" b="1" dirty="0" smtClean="0">
                <a:solidFill>
                  <a:srgbClr val="2456A2"/>
                </a:solidFill>
              </a:rPr>
              <a:t>4-04: Vrednotenje </a:t>
            </a:r>
            <a:r>
              <a:rPr lang="sl-SI" sz="1800" b="1" dirty="0" err="1" smtClean="0">
                <a:solidFill>
                  <a:srgbClr val="2456A2"/>
                </a:solidFill>
              </a:rPr>
              <a:t>trajnostnosti</a:t>
            </a:r>
            <a:r>
              <a:rPr lang="sl-SI" sz="1800" b="1" dirty="0" smtClean="0">
                <a:solidFill>
                  <a:srgbClr val="2456A2"/>
                </a:solidFill>
              </a:rPr>
              <a:t> upravljanja z vodami – primer porečje Reke do Škocjanskih jam/Mezga K., Prestor J., Pestotnik S., Koren K.</a:t>
            </a:r>
            <a:endParaRPr lang="en-US" sz="1800" dirty="0"/>
          </a:p>
        </p:txBody>
      </p:sp>
      <p:sp>
        <p:nvSpPr>
          <p:cNvPr id="14" name="Pravokotnik 13"/>
          <p:cNvSpPr/>
          <p:nvPr/>
        </p:nvSpPr>
        <p:spPr>
          <a:xfrm>
            <a:off x="5724128" y="3685702"/>
            <a:ext cx="1677976" cy="247354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ravokotnik 14"/>
          <p:cNvSpPr/>
          <p:nvPr/>
        </p:nvSpPr>
        <p:spPr>
          <a:xfrm>
            <a:off x="5760031" y="3450748"/>
            <a:ext cx="1677976" cy="247354"/>
          </a:xfrm>
          <a:prstGeom prst="rect">
            <a:avLst/>
          </a:prstGeom>
          <a:solidFill>
            <a:srgbClr val="BA2406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Pravokotnik 15"/>
          <p:cNvSpPr/>
          <p:nvPr/>
        </p:nvSpPr>
        <p:spPr>
          <a:xfrm>
            <a:off x="5724128" y="5589240"/>
            <a:ext cx="1677976" cy="247354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70545" y="1772816"/>
            <a:ext cx="558157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200" dirty="0"/>
              <a:t>Ali so </a:t>
            </a:r>
            <a:r>
              <a:rPr lang="sl-SI" sz="2200" dirty="0" smtClean="0"/>
              <a:t>kazalci, s </a:t>
            </a:r>
            <a:r>
              <a:rPr lang="sl-SI" sz="2200" dirty="0"/>
              <a:t>katerimi lahko največ naredimo in izboljšamo sliko </a:t>
            </a:r>
            <a:r>
              <a:rPr lang="sl-SI" sz="2200" dirty="0" err="1"/>
              <a:t>trajnostnosti</a:t>
            </a:r>
            <a:r>
              <a:rPr lang="sl-SI" sz="2200" dirty="0"/>
              <a:t> upravljanja z vodami, značilni za celoten Slovenski prostor, zakaj?</a:t>
            </a:r>
          </a:p>
        </p:txBody>
      </p:sp>
      <p:cxnSp>
        <p:nvCxnSpPr>
          <p:cNvPr id="18" name="Raven povezovalnik 17"/>
          <p:cNvCxnSpPr/>
          <p:nvPr/>
        </p:nvCxnSpPr>
        <p:spPr>
          <a:xfrm>
            <a:off x="5769160" y="562866"/>
            <a:ext cx="0" cy="62505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avokotnik 20"/>
          <p:cNvSpPr/>
          <p:nvPr/>
        </p:nvSpPr>
        <p:spPr>
          <a:xfrm>
            <a:off x="5749498" y="2541858"/>
            <a:ext cx="1677976" cy="247354"/>
          </a:xfrm>
          <a:prstGeom prst="rect">
            <a:avLst/>
          </a:prstGeom>
          <a:solidFill>
            <a:srgbClr val="0EB8B4">
              <a:alpha val="3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128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196</Words>
  <Application>Microsoft Office PowerPoint</Application>
  <PresentationFormat>Diaprojekcija na zaslonu (4:3)</PresentationFormat>
  <Paragraphs>19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</vt:i4>
      </vt:variant>
    </vt:vector>
  </HeadingPairs>
  <TitlesOfParts>
    <vt:vector size="3" baseType="lpstr">
      <vt:lpstr>Office Theme</vt:lpstr>
      <vt:lpstr>4-04: Vrednotenje trajnostnosti upravljanja z vodami – primer porečje Reke do Škocjanskih jam/Mezga K., Prestor J., Pestotnik S., Koren K.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dani</dc:creator>
  <cp:lastModifiedBy>Kim Mezga</cp:lastModifiedBy>
  <cp:revision>62</cp:revision>
  <cp:lastPrinted>2017-03-30T10:21:42Z</cp:lastPrinted>
  <dcterms:created xsi:type="dcterms:W3CDTF">2017-03-22T17:34:39Z</dcterms:created>
  <dcterms:modified xsi:type="dcterms:W3CDTF">2017-04-03T21:18:02Z</dcterms:modified>
</cp:coreProperties>
</file>