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62" r:id="rId2"/>
    <p:sldId id="263" r:id="rId3"/>
  </p:sldIdLst>
  <p:sldSz cx="9144000" cy="6858000" type="screen4x3"/>
  <p:notesSz cx="6858000" cy="9144000"/>
  <p:defaultTextStyle>
    <a:defPPr>
      <a:defRPr lang="sl-S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BC56F"/>
    <a:srgbClr val="2456A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87" autoAdjust="0"/>
    <p:restoredTop sz="86400" autoAdjust="0"/>
  </p:normalViewPr>
  <p:slideViewPr>
    <p:cSldViewPr>
      <p:cViewPr>
        <p:scale>
          <a:sx n="70" d="100"/>
          <a:sy n="70" d="100"/>
        </p:scale>
        <p:origin x="-1200" y="21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glav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l-SI"/>
          </a:p>
        </p:txBody>
      </p:sp>
      <p:sp>
        <p:nvSpPr>
          <p:cNvPr id="3" name="Ograda datum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BEBB71-2DB6-4595-8F39-283878AA2E96}" type="datetimeFigureOut">
              <a:rPr lang="sl-SI" smtClean="0"/>
              <a:t>20.4.2017</a:t>
            </a:fld>
            <a:endParaRPr lang="sl-SI"/>
          </a:p>
        </p:txBody>
      </p:sp>
      <p:sp>
        <p:nvSpPr>
          <p:cNvPr id="4" name="Ograda stranske slik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l-SI"/>
          </a:p>
        </p:txBody>
      </p:sp>
      <p:sp>
        <p:nvSpPr>
          <p:cNvPr id="5" name="Ograda opomb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904691-EBB5-49EF-9F8C-F4CE19343A9E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4234727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grad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 dirty="0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904691-EBB5-49EF-9F8C-F4CE19343A9E}" type="slidenum">
              <a:rPr lang="sl-SI" smtClean="0"/>
              <a:t>1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1641544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sl-S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45303-C1F4-4631-A7E3-635C4C123EC7}" type="datetimeFigureOut">
              <a:rPr lang="sl-SI" smtClean="0"/>
              <a:pPr/>
              <a:t>20.4.2017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F0A24-8924-40FE-8FA2-AE2335FF94E1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45303-C1F4-4631-A7E3-635C4C123EC7}" type="datetimeFigureOut">
              <a:rPr lang="sl-SI" smtClean="0"/>
              <a:pPr/>
              <a:t>20.4.2017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F0A24-8924-40FE-8FA2-AE2335FF94E1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45303-C1F4-4631-A7E3-635C4C123EC7}" type="datetimeFigureOut">
              <a:rPr lang="sl-SI" smtClean="0"/>
              <a:pPr/>
              <a:t>20.4.2017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F0A24-8924-40FE-8FA2-AE2335FF94E1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45303-C1F4-4631-A7E3-635C4C123EC7}" type="datetimeFigureOut">
              <a:rPr lang="sl-SI" smtClean="0"/>
              <a:pPr/>
              <a:t>20.4.2017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F0A24-8924-40FE-8FA2-AE2335FF94E1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45303-C1F4-4631-A7E3-635C4C123EC7}" type="datetimeFigureOut">
              <a:rPr lang="sl-SI" smtClean="0"/>
              <a:pPr/>
              <a:t>20.4.2017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F0A24-8924-40FE-8FA2-AE2335FF94E1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45303-C1F4-4631-A7E3-635C4C123EC7}" type="datetimeFigureOut">
              <a:rPr lang="sl-SI" smtClean="0"/>
              <a:pPr/>
              <a:t>20.4.2017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F0A24-8924-40FE-8FA2-AE2335FF94E1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45303-C1F4-4631-A7E3-635C4C123EC7}" type="datetimeFigureOut">
              <a:rPr lang="sl-SI" smtClean="0"/>
              <a:pPr/>
              <a:t>20.4.2017</a:t>
            </a:fld>
            <a:endParaRPr lang="sl-S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F0A24-8924-40FE-8FA2-AE2335FF94E1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45303-C1F4-4631-A7E3-635C4C123EC7}" type="datetimeFigureOut">
              <a:rPr lang="sl-SI" smtClean="0"/>
              <a:pPr/>
              <a:t>20.4.2017</a:t>
            </a:fld>
            <a:endParaRPr lang="sl-S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F0A24-8924-40FE-8FA2-AE2335FF94E1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45303-C1F4-4631-A7E3-635C4C123EC7}" type="datetimeFigureOut">
              <a:rPr lang="sl-SI" smtClean="0"/>
              <a:pPr/>
              <a:t>20.4.2017</a:t>
            </a:fld>
            <a:endParaRPr lang="sl-S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F0A24-8924-40FE-8FA2-AE2335FF94E1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45303-C1F4-4631-A7E3-635C4C123EC7}" type="datetimeFigureOut">
              <a:rPr lang="sl-SI" smtClean="0"/>
              <a:pPr/>
              <a:t>20.4.2017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F0A24-8924-40FE-8FA2-AE2335FF94E1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l-S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45303-C1F4-4631-A7E3-635C4C123EC7}" type="datetimeFigureOut">
              <a:rPr lang="sl-SI" smtClean="0"/>
              <a:pPr/>
              <a:t>20.4.2017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F0A24-8924-40FE-8FA2-AE2335FF94E1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045303-C1F4-4631-A7E3-635C4C123EC7}" type="datetimeFigureOut">
              <a:rPr lang="sl-SI" smtClean="0"/>
              <a:pPr/>
              <a:t>20.4.2017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5F0A24-8924-40FE-8FA2-AE2335FF94E1}" type="slidenum">
              <a:rPr lang="sl-SI" smtClean="0"/>
              <a:pPr/>
              <a:t>‹#›</a:t>
            </a:fld>
            <a:endParaRPr lang="sl-S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jpeg"/><Relationship Id="rId3" Type="http://schemas.openxmlformats.org/officeDocument/2006/relationships/image" Target="../media/image1.jpeg"/><Relationship Id="rId7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jpeg"/><Relationship Id="rId11" Type="http://schemas.openxmlformats.org/officeDocument/2006/relationships/image" Target="../media/image8.png"/><Relationship Id="rId5" Type="http://schemas.openxmlformats.org/officeDocument/2006/relationships/image" Target="../media/image2.png"/><Relationship Id="rId10" Type="http://schemas.openxmlformats.org/officeDocument/2006/relationships/image" Target="../media/image7.png"/><Relationship Id="rId4" Type="http://schemas.openxmlformats.org/officeDocument/2006/relationships/hyperlink" Target="http://www.projekt-frisco.eu/" TargetMode="External"/><Relationship Id="rId9" Type="http://schemas.openxmlformats.org/officeDocument/2006/relationships/image" Target="../media/image6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risco-project.eu/" TargetMode="External"/><Relationship Id="rId7" Type="http://schemas.openxmlformats.org/officeDocument/2006/relationships/image" Target="../media/image10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9.jpe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powerpoint-BLANC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-87544" y="0"/>
            <a:ext cx="9144000" cy="6858000"/>
          </a:xfrm>
          <a:prstGeom prst="rect">
            <a:avLst/>
          </a:prstGeom>
        </p:spPr>
      </p:pic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369656" y="-243408"/>
            <a:ext cx="8229600" cy="1386408"/>
          </a:xfrm>
        </p:spPr>
        <p:txBody>
          <a:bodyPr>
            <a:normAutofit/>
          </a:bodyPr>
          <a:lstStyle/>
          <a:p>
            <a:pPr lvl="0" algn="l"/>
            <a:r>
              <a:rPr lang="sl-SI" sz="1800" b="1" dirty="0" smtClean="0">
                <a:solidFill>
                  <a:srgbClr val="2456A2"/>
                </a:solidFill>
              </a:rPr>
              <a:t>4-05: Ozaveščanje prebivalstva o poplavni ogroženosti /Jelen M., Potočnik B., Bizjak A.</a:t>
            </a:r>
            <a:endParaRPr lang="en-US" sz="1800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369656" y="779747"/>
            <a:ext cx="8229600" cy="3877151"/>
          </a:xfrm>
        </p:spPr>
        <p:txBody>
          <a:bodyPr>
            <a:noAutofit/>
          </a:bodyPr>
          <a:lstStyle/>
          <a:p>
            <a:endParaRPr lang="sl-SI" sz="1600" dirty="0" smtClean="0"/>
          </a:p>
          <a:p>
            <a:pPr marL="0" indent="0">
              <a:buNone/>
            </a:pPr>
            <a:endParaRPr lang="sl-SI" sz="1600" dirty="0" smtClean="0"/>
          </a:p>
          <a:p>
            <a:r>
              <a:rPr lang="sl-SI" sz="1600" dirty="0" smtClean="0"/>
              <a:t>Dvig ozaveščenosti in krepitev zmogljivosti – projekt FRISCO1 (WP T8) </a:t>
            </a:r>
          </a:p>
          <a:p>
            <a:endParaRPr lang="sl-SI" sz="1600" dirty="0"/>
          </a:p>
          <a:p>
            <a:r>
              <a:rPr lang="sl-SI" sz="1600" dirty="0" smtClean="0"/>
              <a:t>12 delavnic/ dogodkov </a:t>
            </a:r>
            <a:r>
              <a:rPr lang="sl-SI" sz="1600" b="1" i="1" dirty="0" smtClean="0"/>
              <a:t>„Kako se lahko tudi sami zaščitimo pred poplavami“ </a:t>
            </a:r>
          </a:p>
          <a:p>
            <a:endParaRPr lang="sl-SI" sz="1600" b="1" i="1" dirty="0"/>
          </a:p>
          <a:p>
            <a:r>
              <a:rPr lang="sl-SI" sz="1600" dirty="0" smtClean="0"/>
              <a:t>Več kot 250 učencev in cca. 150 odraslih  </a:t>
            </a:r>
          </a:p>
          <a:p>
            <a:endParaRPr lang="sl-SI" sz="1600" dirty="0" smtClean="0"/>
          </a:p>
          <a:p>
            <a:r>
              <a:rPr lang="sl-SI" sz="1600" b="1" dirty="0" smtClean="0"/>
              <a:t>Delavnice za učence</a:t>
            </a:r>
            <a:r>
              <a:rPr lang="sl-SI" sz="1600" dirty="0" smtClean="0"/>
              <a:t>: razumevanje poplavne ogroženosti in pojavov s pomočjo maket + postavitev tablic z oznako dosega visokih voda (aktivno sodelovanje !)  </a:t>
            </a:r>
          </a:p>
          <a:p>
            <a:pPr marL="0" indent="0">
              <a:buNone/>
            </a:pPr>
            <a:endParaRPr lang="sl-SI" sz="1600" dirty="0"/>
          </a:p>
          <a:p>
            <a:r>
              <a:rPr lang="sl-SI" sz="1600" b="1" dirty="0" smtClean="0"/>
              <a:t>Delavnice za splošno javnost</a:t>
            </a:r>
            <a:r>
              <a:rPr lang="sl-SI" sz="1600" dirty="0" smtClean="0"/>
              <a:t>: razumevanje koncepta urejanja/ upravljanja voda, hidrološke napovedi in opozorila, samozaščitni ukrepi, primeri s katerimi lahko sami povečamo poplavno škodo + razprava </a:t>
            </a:r>
          </a:p>
          <a:p>
            <a:pPr marL="0" indent="0">
              <a:buNone/>
            </a:pPr>
            <a:endParaRPr lang="sl-SI" sz="1600" dirty="0"/>
          </a:p>
          <a:p>
            <a:endParaRPr lang="sl-SI" sz="1600" dirty="0" smtClean="0"/>
          </a:p>
          <a:p>
            <a:pPr marL="0" indent="0">
              <a:buNone/>
            </a:pPr>
            <a:endParaRPr lang="sl-SI" sz="1600" dirty="0"/>
          </a:p>
          <a:p>
            <a:pPr marL="0" indent="0">
              <a:buNone/>
            </a:pPr>
            <a:endParaRPr lang="sl-SI" sz="1600" dirty="0" smtClean="0"/>
          </a:p>
          <a:p>
            <a:pPr marL="0" indent="0">
              <a:buNone/>
            </a:pPr>
            <a:r>
              <a:rPr lang="sl-SI" sz="1600" dirty="0" smtClean="0"/>
              <a:t>   </a:t>
            </a:r>
          </a:p>
          <a:p>
            <a:pPr marL="0" indent="0" algn="ctr">
              <a:buNone/>
            </a:pPr>
            <a:endParaRPr lang="sl-SI" sz="1600" dirty="0" smtClean="0">
              <a:hlinkClick r:id="rId4"/>
            </a:endParaRPr>
          </a:p>
          <a:p>
            <a:pPr marL="0" indent="0" algn="ctr">
              <a:buNone/>
            </a:pPr>
            <a:r>
              <a:rPr lang="sl-SI" sz="1600" dirty="0" err="1" smtClean="0">
                <a:hlinkClick r:id="rId4"/>
              </a:rPr>
              <a:t>www.frisco</a:t>
            </a:r>
            <a:r>
              <a:rPr lang="sl-SI" sz="1600" dirty="0" smtClean="0">
                <a:hlinkClick r:id="rId4"/>
              </a:rPr>
              <a:t>-</a:t>
            </a:r>
            <a:r>
              <a:rPr lang="sl-SI" sz="1600" dirty="0" err="1" smtClean="0">
                <a:hlinkClick r:id="rId4"/>
              </a:rPr>
              <a:t>project.eu</a:t>
            </a:r>
            <a:r>
              <a:rPr lang="sl-SI" sz="1600" dirty="0" smtClean="0">
                <a:hlinkClick r:id="rId4"/>
              </a:rPr>
              <a:t> </a:t>
            </a:r>
            <a:endParaRPr lang="sl-SI" sz="1600" dirty="0">
              <a:hlinkClick r:id="rId4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55576" y="815177"/>
            <a:ext cx="403091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</a:pPr>
            <a:r>
              <a:rPr lang="sl-SI" sz="2800" b="1" dirty="0">
                <a:solidFill>
                  <a:srgbClr val="FBC56F"/>
                </a:solidFill>
              </a:rPr>
              <a:t>POVZETKI / UGOTOVITVE:</a:t>
            </a:r>
          </a:p>
        </p:txBody>
      </p:sp>
      <p:pic>
        <p:nvPicPr>
          <p:cNvPr id="9" name="Picture 8" descr="LOGO.png"/>
          <p:cNvPicPr>
            <a:picLocks noChangeAspect="1"/>
          </p:cNvPicPr>
          <p:nvPr/>
        </p:nvPicPr>
        <p:blipFill>
          <a:blip r:embed="rId5" cstate="print"/>
          <a:srcRect r="72981" b="23077"/>
          <a:stretch>
            <a:fillRect/>
          </a:stretch>
        </p:blipFill>
        <p:spPr>
          <a:xfrm>
            <a:off x="7997954" y="5506417"/>
            <a:ext cx="720080" cy="757979"/>
          </a:xfrm>
          <a:prstGeom prst="rect">
            <a:avLst/>
          </a:prstGeom>
        </p:spPr>
      </p:pic>
      <p:pic>
        <p:nvPicPr>
          <p:cNvPr id="21" name="Slika 20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8550" y="4794185"/>
            <a:ext cx="1331140" cy="1607768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22" name="Slika 21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1322" y="4829252"/>
            <a:ext cx="2377032" cy="1520888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23" name="Slika 22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1880" y="4803345"/>
            <a:ext cx="2448272" cy="1572701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24" name="Slika 23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4288" y="1209186"/>
            <a:ext cx="1420628" cy="198128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064" y="464374"/>
            <a:ext cx="1122294" cy="8812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" name="Slika 11"/>
          <p:cNvPicPr/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53434" y="600856"/>
            <a:ext cx="1963420" cy="60833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powerpoint-BLANC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310378" y="0"/>
            <a:ext cx="8229600" cy="1143000"/>
          </a:xfrm>
        </p:spPr>
        <p:txBody>
          <a:bodyPr>
            <a:normAutofit/>
          </a:bodyPr>
          <a:lstStyle/>
          <a:p>
            <a:pPr lvl="0" algn="l"/>
            <a:r>
              <a:rPr lang="sl-SI" sz="1800" b="1" dirty="0" smtClean="0">
                <a:solidFill>
                  <a:srgbClr val="2456A2"/>
                </a:solidFill>
              </a:rPr>
              <a:t>4-05: Ozaveščanje </a:t>
            </a:r>
            <a:r>
              <a:rPr lang="sl-SI" sz="1800" b="1" dirty="0">
                <a:solidFill>
                  <a:srgbClr val="2456A2"/>
                </a:solidFill>
              </a:rPr>
              <a:t>prebivalstva o poplavni ogroženosti /Jelen M., Potočnik B., Bizjak A.</a:t>
            </a:r>
            <a:endParaRPr lang="en-US" sz="1800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179512" y="1162704"/>
            <a:ext cx="8352928" cy="5290631"/>
          </a:xfrm>
        </p:spPr>
        <p:txBody>
          <a:bodyPr>
            <a:normAutofit fontScale="25000" lnSpcReduction="20000"/>
          </a:bodyPr>
          <a:lstStyle/>
          <a:p>
            <a:endParaRPr lang="sl-SI" sz="6400" b="1" u="sng" dirty="0" smtClean="0"/>
          </a:p>
          <a:p>
            <a:r>
              <a:rPr lang="sl-SI" sz="6400" b="1" u="sng" dirty="0" smtClean="0"/>
              <a:t>Delavnice za učence</a:t>
            </a:r>
            <a:r>
              <a:rPr lang="sl-SI" sz="6400" b="1" dirty="0" smtClean="0"/>
              <a:t>: </a:t>
            </a:r>
          </a:p>
          <a:p>
            <a:pPr marL="0" indent="0">
              <a:buNone/>
            </a:pPr>
            <a:endParaRPr lang="sl-SI" sz="6400" dirty="0" smtClean="0"/>
          </a:p>
          <a:p>
            <a:pPr>
              <a:buFont typeface="Wingdings"/>
              <a:buChar char="à"/>
            </a:pPr>
            <a:r>
              <a:rPr lang="sl-SI" sz="6400" dirty="0" smtClean="0">
                <a:sym typeface="Wingdings" panose="05000000000000000000" pitchFamily="2" charset="2"/>
              </a:rPr>
              <a:t>Učenje na praktičnih primerih in aktivno sodelovanje</a:t>
            </a:r>
          </a:p>
          <a:p>
            <a:pPr marL="0" indent="0">
              <a:buNone/>
            </a:pPr>
            <a:endParaRPr lang="sl-SI" sz="6400" dirty="0" smtClean="0"/>
          </a:p>
          <a:p>
            <a:pPr marL="0" indent="0">
              <a:buNone/>
            </a:pPr>
            <a:r>
              <a:rPr lang="sl-SI" sz="6400" dirty="0" smtClean="0">
                <a:sym typeface="Wingdings" panose="05000000000000000000" pitchFamily="2" charset="2"/>
              </a:rPr>
              <a:t>   Preko mladih se ozavesti tudi starejše</a:t>
            </a:r>
          </a:p>
          <a:p>
            <a:pPr marL="0" indent="0">
              <a:buNone/>
            </a:pPr>
            <a:endParaRPr lang="sl-SI" sz="6400" dirty="0"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sl-SI" sz="6400" dirty="0" smtClean="0">
                <a:sym typeface="Wingdings" panose="05000000000000000000" pitchFamily="2" charset="2"/>
              </a:rPr>
              <a:t> </a:t>
            </a:r>
            <a:r>
              <a:rPr lang="sl-SI" sz="6400" b="1" dirty="0">
                <a:sym typeface="Wingdings" panose="05000000000000000000" pitchFamily="2" charset="2"/>
              </a:rPr>
              <a:t> </a:t>
            </a:r>
            <a:r>
              <a:rPr lang="sl-SI" sz="6400" b="1" dirty="0" smtClean="0">
                <a:sym typeface="Wingdings" panose="05000000000000000000" pitchFamily="2" charset="2"/>
              </a:rPr>
              <a:t> Poudarek </a:t>
            </a:r>
            <a:r>
              <a:rPr lang="sl-SI" sz="6400" b="1" dirty="0">
                <a:sym typeface="Wingdings" panose="05000000000000000000" pitchFamily="2" charset="2"/>
              </a:rPr>
              <a:t>na </a:t>
            </a:r>
            <a:r>
              <a:rPr lang="sl-SI" sz="6400" b="1" dirty="0"/>
              <a:t>ozaveščanje mladine </a:t>
            </a:r>
            <a:r>
              <a:rPr lang="sl-SI" sz="6400" dirty="0"/>
              <a:t>o poplavni ogroženosti – </a:t>
            </a:r>
          </a:p>
          <a:p>
            <a:pPr marL="0" indent="0">
              <a:buNone/>
            </a:pPr>
            <a:r>
              <a:rPr lang="sl-SI" sz="6400" dirty="0"/>
              <a:t>       = izvedba izbirnega/ rednega predmeta </a:t>
            </a:r>
            <a:r>
              <a:rPr lang="sl-SI" sz="6400" dirty="0" smtClean="0"/>
              <a:t>?</a:t>
            </a:r>
          </a:p>
          <a:p>
            <a:pPr marL="0" indent="0">
              <a:buNone/>
            </a:pPr>
            <a:endParaRPr lang="sl-SI" sz="6400" dirty="0" smtClean="0"/>
          </a:p>
          <a:p>
            <a:pPr marL="0" indent="0">
              <a:buNone/>
            </a:pPr>
            <a:r>
              <a:rPr lang="sl-SI" sz="6400" dirty="0" smtClean="0">
                <a:sym typeface="Wingdings" panose="05000000000000000000" pitchFamily="2" charset="2"/>
              </a:rPr>
              <a:t>   Dodana vrednost za promocijo študija Vodarstva</a:t>
            </a:r>
            <a:endParaRPr lang="sl-SI" sz="6400" dirty="0"/>
          </a:p>
          <a:p>
            <a:pPr marL="0" indent="0">
              <a:buNone/>
            </a:pPr>
            <a:endParaRPr lang="sl-SI" sz="6400" dirty="0" smtClean="0">
              <a:sym typeface="Wingdings" panose="05000000000000000000" pitchFamily="2" charset="2"/>
            </a:endParaRPr>
          </a:p>
          <a:p>
            <a:r>
              <a:rPr lang="sl-SI" sz="6400" b="1" u="sng" dirty="0" smtClean="0"/>
              <a:t>Delavnice za splošno javnost</a:t>
            </a:r>
            <a:r>
              <a:rPr lang="sl-SI" sz="6400" b="1" dirty="0" smtClean="0"/>
              <a:t>:</a:t>
            </a:r>
          </a:p>
          <a:p>
            <a:pPr marL="0" indent="0">
              <a:buNone/>
            </a:pPr>
            <a:endParaRPr lang="sl-SI" sz="6400" dirty="0" smtClean="0"/>
          </a:p>
          <a:p>
            <a:pPr>
              <a:buFont typeface="Wingdings"/>
              <a:buChar char="à"/>
            </a:pPr>
            <a:r>
              <a:rPr lang="sl-SI" sz="6400" dirty="0" smtClean="0"/>
              <a:t> Pričakovanja :  gradbeni protipoplavni ukrepi  </a:t>
            </a:r>
          </a:p>
          <a:p>
            <a:pPr marL="0" indent="0">
              <a:buNone/>
            </a:pPr>
            <a:endParaRPr lang="sl-SI" sz="6400" dirty="0" smtClean="0"/>
          </a:p>
          <a:p>
            <a:pPr>
              <a:buFont typeface="Wingdings"/>
              <a:buChar char="à"/>
            </a:pPr>
            <a:r>
              <a:rPr lang="sl-SI" sz="6400" dirty="0" smtClean="0"/>
              <a:t>„Želja“ po večjih finančnih sredstvih, namenjenih reševanju poplavne problematike </a:t>
            </a:r>
          </a:p>
          <a:p>
            <a:pPr>
              <a:buFont typeface="Wingdings"/>
              <a:buChar char="à"/>
            </a:pPr>
            <a:endParaRPr lang="sl-SI" sz="6400" dirty="0"/>
          </a:p>
          <a:p>
            <a:pPr>
              <a:buFont typeface="Wingdings"/>
              <a:buChar char="à"/>
            </a:pPr>
            <a:r>
              <a:rPr lang="sl-SI" sz="6400" dirty="0" smtClean="0"/>
              <a:t>Spoznanje  slabega sodelovanja z drugimi segmenti – Tvorno sodelovanje ? </a:t>
            </a:r>
          </a:p>
          <a:p>
            <a:pPr>
              <a:buFont typeface="Wingdings"/>
              <a:buChar char="à"/>
            </a:pPr>
            <a:endParaRPr lang="sl-SI" sz="6400" dirty="0"/>
          </a:p>
          <a:p>
            <a:pPr>
              <a:buFont typeface="Wingdings"/>
              <a:buChar char="à"/>
            </a:pPr>
            <a:r>
              <a:rPr lang="sl-SI" sz="6400" b="1" dirty="0" smtClean="0"/>
              <a:t>Sodelovanje z javnostjo: Promocija vodarstva </a:t>
            </a:r>
            <a:endParaRPr lang="sl-SI" sz="6400" dirty="0" smtClean="0">
              <a:hlinkClick r:id="rId3"/>
            </a:endParaRPr>
          </a:p>
          <a:p>
            <a:pPr marL="0" indent="0" algn="ctr">
              <a:buNone/>
            </a:pPr>
            <a:endParaRPr lang="sl-SI" sz="6400" dirty="0" smtClean="0">
              <a:hlinkClick r:id="rId3"/>
            </a:endParaRPr>
          </a:p>
          <a:p>
            <a:pPr marL="0" indent="0" algn="ctr">
              <a:buNone/>
            </a:pPr>
            <a:r>
              <a:rPr lang="sl-SI" sz="6400" dirty="0" err="1" smtClean="0">
                <a:hlinkClick r:id="rId3"/>
              </a:rPr>
              <a:t>www.frisco</a:t>
            </a:r>
            <a:r>
              <a:rPr lang="sl-SI" sz="6400" dirty="0" smtClean="0">
                <a:hlinkClick r:id="rId3"/>
              </a:rPr>
              <a:t>-</a:t>
            </a:r>
            <a:r>
              <a:rPr lang="sl-SI" sz="6400" dirty="0" err="1" smtClean="0">
                <a:hlinkClick r:id="rId3"/>
              </a:rPr>
              <a:t>project.eu</a:t>
            </a:r>
            <a:endParaRPr lang="sl-SI" sz="6400" dirty="0"/>
          </a:p>
          <a:p>
            <a:pPr marL="0" indent="0" algn="ctr">
              <a:buNone/>
            </a:pPr>
            <a:endParaRPr lang="sl-SI" sz="4900" dirty="0" smtClean="0"/>
          </a:p>
          <a:p>
            <a:pPr marL="0" indent="0" algn="ctr">
              <a:buNone/>
            </a:pPr>
            <a:endParaRPr lang="sl-SI" dirty="0"/>
          </a:p>
        </p:txBody>
      </p:sp>
      <p:sp>
        <p:nvSpPr>
          <p:cNvPr id="8" name="Rectangle 7"/>
          <p:cNvSpPr/>
          <p:nvPr/>
        </p:nvSpPr>
        <p:spPr>
          <a:xfrm>
            <a:off x="580095" y="715311"/>
            <a:ext cx="616078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</a:pPr>
            <a:r>
              <a:rPr lang="sl-SI" sz="2800" b="1" dirty="0">
                <a:solidFill>
                  <a:srgbClr val="FBC56F"/>
                </a:solidFill>
              </a:rPr>
              <a:t>VPRAŠANJA / PREDLOGI ZA RAZPRAVO</a:t>
            </a:r>
            <a:r>
              <a:rPr lang="sl-SI" sz="2800" b="1" dirty="0" smtClean="0">
                <a:solidFill>
                  <a:srgbClr val="FBC56F"/>
                </a:solidFill>
              </a:rPr>
              <a:t>:</a:t>
            </a:r>
            <a:endParaRPr lang="sl-SI" sz="2800" b="1" dirty="0">
              <a:solidFill>
                <a:srgbClr val="FBC56F"/>
              </a:solidFill>
            </a:endParaRPr>
          </a:p>
        </p:txBody>
      </p:sp>
      <p:pic>
        <p:nvPicPr>
          <p:cNvPr id="9" name="Picture 8" descr="LOGO.png"/>
          <p:cNvPicPr>
            <a:picLocks noChangeAspect="1"/>
          </p:cNvPicPr>
          <p:nvPr/>
        </p:nvPicPr>
        <p:blipFill>
          <a:blip r:embed="rId4" cstate="print"/>
          <a:srcRect r="72981" b="23077"/>
          <a:stretch>
            <a:fillRect/>
          </a:stretch>
        </p:blipFill>
        <p:spPr>
          <a:xfrm>
            <a:off x="8172400" y="5877272"/>
            <a:ext cx="720080" cy="757979"/>
          </a:xfrm>
          <a:prstGeom prst="rect">
            <a:avLst/>
          </a:prstGeom>
        </p:spPr>
      </p:pic>
      <p:pic>
        <p:nvPicPr>
          <p:cNvPr id="11" name="Slika 10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1839" y="1238531"/>
            <a:ext cx="1249045" cy="980440"/>
          </a:xfrm>
          <a:prstGeom prst="rect">
            <a:avLst/>
          </a:prstGeom>
        </p:spPr>
      </p:pic>
      <p:pic>
        <p:nvPicPr>
          <p:cNvPr id="12" name="Slika 11"/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21985" y="1467141"/>
            <a:ext cx="1963420" cy="608330"/>
          </a:xfrm>
          <a:prstGeom prst="rect">
            <a:avLst/>
          </a:prstGeom>
        </p:spPr>
      </p:pic>
      <p:pic>
        <p:nvPicPr>
          <p:cNvPr id="2" name="Picture 2" descr="C:\Users\maja\Desktop\Delavnice ozaveščanje MOP\maketa3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7766" y="2218971"/>
            <a:ext cx="1981979" cy="253300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/>
        </p:spPr>
      </p:pic>
    </p:spTree>
    <p:extLst>
      <p:ext uri="{BB962C8B-B14F-4D97-AF65-F5344CB8AC3E}">
        <p14:creationId xmlns:p14="http://schemas.microsoft.com/office/powerpoint/2010/main" val="2038487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isar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399</TotalTime>
  <Words>218</Words>
  <Application>Microsoft Office PowerPoint</Application>
  <PresentationFormat>Diaprojekcija na zaslonu (4:3)</PresentationFormat>
  <Paragraphs>46</Paragraphs>
  <Slides>2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diapozitivov</vt:lpstr>
      </vt:variant>
      <vt:variant>
        <vt:i4>2</vt:i4>
      </vt:variant>
    </vt:vector>
  </HeadingPairs>
  <TitlesOfParts>
    <vt:vector size="3" baseType="lpstr">
      <vt:lpstr>Office Theme</vt:lpstr>
      <vt:lpstr>4-05: Ozaveščanje prebivalstva o poplavni ogroženosti /Jelen M., Potočnik B., Bizjak A.</vt:lpstr>
      <vt:lpstr>4-05: Ozaveščanje prebivalstva o poplavni ogroženosti /Jelen M., Potočnik B., Bizjak A.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</dc:title>
  <dc:creator>dani</dc:creator>
  <cp:lastModifiedBy>maja</cp:lastModifiedBy>
  <cp:revision>59</cp:revision>
  <dcterms:created xsi:type="dcterms:W3CDTF">2017-03-22T17:34:39Z</dcterms:created>
  <dcterms:modified xsi:type="dcterms:W3CDTF">2017-04-20T06:36:16Z</dcterms:modified>
</cp:coreProperties>
</file>