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SH" initials="MSH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456A2"/>
    <a:srgbClr val="FBC56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6447" autoAdjust="0"/>
  </p:normalViewPr>
  <p:slideViewPr>
    <p:cSldViewPr>
      <p:cViewPr>
        <p:scale>
          <a:sx n="80" d="100"/>
          <a:sy n="80" d="100"/>
        </p:scale>
        <p:origin x="-642" y="-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4-17: </a:t>
            </a:r>
            <a:r>
              <a:rPr lang="sl-SI" sz="1800" b="1" dirty="0">
                <a:solidFill>
                  <a:srgbClr val="2456A2"/>
                </a:solidFill>
              </a:rPr>
              <a:t>Primeri skupnostnega upravljanja z vodo v Sloveniji /Pipan P., Šmid Hribar M., Polajnar Horvat K., Urbanc M.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 fontScale="85000" lnSpcReduction="20000"/>
          </a:bodyPr>
          <a:lstStyle/>
          <a:p>
            <a:r>
              <a:rPr lang="sl-SI" dirty="0" smtClean="0"/>
              <a:t>Pitna </a:t>
            </a:r>
            <a:r>
              <a:rPr lang="sl-SI" dirty="0"/>
              <a:t>voda ni </a:t>
            </a:r>
            <a:r>
              <a:rPr lang="sl-SI" dirty="0" smtClean="0"/>
              <a:t>JAVNO DOBRO. </a:t>
            </a:r>
          </a:p>
          <a:p>
            <a:r>
              <a:rPr lang="sl-SI" dirty="0" smtClean="0"/>
              <a:t>Pitna voda je SKUPNO DOBRO/SKUPNI VIR </a:t>
            </a:r>
          </a:p>
          <a:p>
            <a:pPr marL="0" indent="0">
              <a:buNone/>
            </a:pPr>
            <a:r>
              <a:rPr lang="sl-SI" dirty="0" smtClean="0"/>
              <a:t>  - COMMON-POOL RESOURCE</a:t>
            </a:r>
            <a:r>
              <a:rPr lang="sl-SI" dirty="0"/>
              <a:t> </a:t>
            </a:r>
            <a:r>
              <a:rPr lang="sl-SI" i="1" dirty="0" smtClean="0"/>
              <a:t>(nobelovka </a:t>
            </a:r>
            <a:r>
              <a:rPr lang="sl-SI" i="1" dirty="0" err="1" smtClean="0"/>
              <a:t>Elinor</a:t>
            </a:r>
            <a:r>
              <a:rPr lang="sl-SI" i="1" dirty="0" smtClean="0"/>
              <a:t> </a:t>
            </a:r>
            <a:r>
              <a:rPr lang="sl-SI" i="1" dirty="0" err="1" smtClean="0"/>
              <a:t>Ostrom</a:t>
            </a:r>
            <a:r>
              <a:rPr lang="sl-SI" i="1" dirty="0" smtClean="0"/>
              <a:t>).</a:t>
            </a:r>
          </a:p>
          <a:p>
            <a:r>
              <a:rPr lang="sl-SI" dirty="0" smtClean="0"/>
              <a:t>Do nje je težko omejiti dostop in se z rabo manjša.</a:t>
            </a:r>
            <a:endParaRPr lang="sl-SI" dirty="0" smtClean="0">
              <a:solidFill>
                <a:srgbClr val="FF0000"/>
              </a:solidFill>
            </a:endParaRPr>
          </a:p>
          <a:p>
            <a:r>
              <a:rPr lang="sl-SI" dirty="0" smtClean="0"/>
              <a:t>Nekdaj skupni vaški vodovodi - danes podjetja, </a:t>
            </a:r>
            <a:r>
              <a:rPr lang="sl-SI" dirty="0"/>
              <a:t>ki upravljajo z javnimi </a:t>
            </a:r>
            <a:r>
              <a:rPr lang="sl-SI" dirty="0" smtClean="0"/>
              <a:t>vodovodi.</a:t>
            </a:r>
          </a:p>
          <a:p>
            <a:r>
              <a:rPr lang="sl-SI" dirty="0" smtClean="0"/>
              <a:t>Tak način upravljanja prinaša prednosti, a tudi slabosti - prebivalci izgubljajo vpliv in nadzor pri odločanju o rabi</a:t>
            </a:r>
            <a:r>
              <a:rPr lang="sl-SI" dirty="0"/>
              <a:t> </a:t>
            </a:r>
            <a:r>
              <a:rPr lang="sl-SI" dirty="0" smtClean="0"/>
              <a:t>skupnega </a:t>
            </a:r>
            <a:r>
              <a:rPr lang="sl-SI" dirty="0"/>
              <a:t>vira v njihovem </a:t>
            </a:r>
            <a:r>
              <a:rPr lang="sl-SI" dirty="0" smtClean="0"/>
              <a:t>neposrednem življenjskem okolju.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4-17: </a:t>
            </a:r>
            <a:r>
              <a:rPr lang="sl-SI" sz="1800" b="1" dirty="0" smtClean="0">
                <a:solidFill>
                  <a:srgbClr val="2456A2"/>
                </a:solidFill>
              </a:rPr>
              <a:t>Primeri skupnostnega upravljanja z vodo v Sloveniji /Pipan </a:t>
            </a:r>
            <a:r>
              <a:rPr lang="sl-SI" sz="1800" b="1" dirty="0">
                <a:solidFill>
                  <a:srgbClr val="2456A2"/>
                </a:solidFill>
              </a:rPr>
              <a:t>P., </a:t>
            </a:r>
            <a:r>
              <a:rPr lang="sl-SI" sz="1800" b="1" dirty="0" smtClean="0">
                <a:solidFill>
                  <a:srgbClr val="2456A2"/>
                </a:solidFill>
              </a:rPr>
              <a:t>Šmid Hribar M., Polajnar Horvat K., Urbanc M.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235485"/>
          </a:xfrm>
        </p:spPr>
        <p:txBody>
          <a:bodyPr>
            <a:normAutofit fontScale="77500" lnSpcReduction="20000"/>
          </a:bodyPr>
          <a:lstStyle/>
          <a:p>
            <a:r>
              <a:rPr lang="sl-SI" dirty="0" smtClean="0"/>
              <a:t>Z vodo poleg podjetij upravljajo še:</a:t>
            </a:r>
          </a:p>
          <a:p>
            <a:pPr marL="0" indent="0">
              <a:buNone/>
            </a:pPr>
            <a:r>
              <a:rPr lang="sl-SI" dirty="0"/>
              <a:t> </a:t>
            </a:r>
            <a:r>
              <a:rPr lang="sl-SI" dirty="0" smtClean="0"/>
              <a:t>    - </a:t>
            </a:r>
            <a:r>
              <a:rPr lang="sl-SI" b="1" dirty="0"/>
              <a:t>zasebni vodovodi </a:t>
            </a:r>
            <a:r>
              <a:rPr lang="sl-SI" sz="3000" dirty="0"/>
              <a:t>(za območja do 50 </a:t>
            </a:r>
            <a:r>
              <a:rPr lang="sl-SI" sz="3000" dirty="0" smtClean="0"/>
              <a:t>prebivalcev, npr. Čadrg)</a:t>
            </a:r>
            <a:endParaRPr lang="sl-SI" sz="3000" dirty="0"/>
          </a:p>
          <a:p>
            <a:pPr marL="0" indent="0">
              <a:buNone/>
            </a:pPr>
            <a:r>
              <a:rPr lang="sl-SI" dirty="0"/>
              <a:t>    </a:t>
            </a:r>
            <a:r>
              <a:rPr lang="sl-SI" dirty="0" smtClean="0"/>
              <a:t> - </a:t>
            </a:r>
            <a:r>
              <a:rPr lang="sl-SI" b="1" dirty="0" smtClean="0"/>
              <a:t>vodovodne zadruge </a:t>
            </a:r>
            <a:r>
              <a:rPr lang="sl-SI" sz="3000" dirty="0" smtClean="0"/>
              <a:t>(npr. Goriče, analogne agrarnim           </a:t>
            </a:r>
          </a:p>
          <a:p>
            <a:pPr marL="0" indent="0">
              <a:buNone/>
            </a:pPr>
            <a:r>
              <a:rPr lang="sl-SI" sz="3000" dirty="0"/>
              <a:t> </a:t>
            </a:r>
            <a:r>
              <a:rPr lang="sl-SI" sz="3000" dirty="0" smtClean="0"/>
              <a:t>                                     skupnostim (ki upravljajo </a:t>
            </a:r>
            <a:r>
              <a:rPr lang="sl-SI" sz="3000" dirty="0"/>
              <a:t>s skupnimi </a:t>
            </a:r>
            <a:r>
              <a:rPr lang="sl-SI" sz="3000" dirty="0" smtClean="0"/>
              <a:t>zemljišči).</a:t>
            </a:r>
            <a:endParaRPr lang="sl-SI" sz="3000" dirty="0"/>
          </a:p>
          <a:p>
            <a:r>
              <a:rPr lang="sl-SI" dirty="0" smtClean="0"/>
              <a:t>Skupnostno </a:t>
            </a:r>
            <a:r>
              <a:rPr lang="sl-SI" dirty="0"/>
              <a:t>upravljanje z vodo za lastno rabo lokalnim skupnostim omogoča </a:t>
            </a:r>
            <a:r>
              <a:rPr lang="sl-SI" dirty="0" smtClean="0"/>
              <a:t>nadzor:   - nad </a:t>
            </a:r>
            <a:r>
              <a:rPr lang="sl-SI" dirty="0"/>
              <a:t>porabo vodnega vira in </a:t>
            </a:r>
          </a:p>
          <a:p>
            <a:pPr marL="457200" lvl="1" indent="0">
              <a:buNone/>
            </a:pPr>
            <a:r>
              <a:rPr lang="sl-SI" sz="3200" dirty="0" smtClean="0"/>
              <a:t>                                                      - na </a:t>
            </a:r>
            <a:r>
              <a:rPr lang="sl-SI" sz="3200" dirty="0"/>
              <a:t>kakovost vode. </a:t>
            </a:r>
          </a:p>
          <a:p>
            <a:r>
              <a:rPr lang="sl-SI" dirty="0" smtClean="0"/>
              <a:t>Med </a:t>
            </a:r>
            <a:r>
              <a:rPr lang="sl-SI" dirty="0"/>
              <a:t>širšo </a:t>
            </a:r>
            <a:r>
              <a:rPr lang="sl-SI" dirty="0" smtClean="0"/>
              <a:t>javnostjo </a:t>
            </a:r>
            <a:r>
              <a:rPr lang="sl-SI" dirty="0"/>
              <a:t>je </a:t>
            </a:r>
            <a:r>
              <a:rPr lang="sl-SI" dirty="0" smtClean="0"/>
              <a:t>slabo </a:t>
            </a:r>
            <a:r>
              <a:rPr lang="sl-SI" dirty="0"/>
              <a:t>prepoznana možnost </a:t>
            </a:r>
            <a:r>
              <a:rPr lang="sl-SI" dirty="0" smtClean="0"/>
              <a:t>oskrbovanja s pitno vodo preko </a:t>
            </a:r>
            <a:r>
              <a:rPr lang="sl-SI" dirty="0"/>
              <a:t>vodovodnih zadrug, ki so javne </a:t>
            </a:r>
            <a:r>
              <a:rPr lang="sl-SI" dirty="0" smtClean="0"/>
              <a:t>institucije prav </a:t>
            </a:r>
            <a:r>
              <a:rPr lang="sl-SI" dirty="0"/>
              <a:t>tako kot javna komunalna </a:t>
            </a:r>
            <a:r>
              <a:rPr lang="sl-SI" dirty="0" smtClean="0"/>
              <a:t>podjetja.</a:t>
            </a:r>
            <a:endParaRPr lang="sl-SI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</a:t>
            </a:r>
            <a:r>
              <a:rPr lang="sl-SI" sz="2800" b="1" dirty="0" smtClean="0">
                <a:solidFill>
                  <a:srgbClr val="FBC56F"/>
                </a:solidFill>
              </a:rPr>
              <a:t>:</a:t>
            </a:r>
            <a:endParaRPr lang="sl-SI" sz="2800" b="1" dirty="0">
              <a:solidFill>
                <a:srgbClr val="FBC56F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38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819</TotalTime>
  <Words>224</Words>
  <Application>Microsoft Office PowerPoint</Application>
  <PresentationFormat>Diaprojekcija na zaslonu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Office Theme</vt:lpstr>
      <vt:lpstr>4-17: Primeri skupnostnega upravljanja z vodo v Sloveniji /Pipan P., Šmid Hribar M., Polajnar Horvat K., Urbanc M.</vt:lpstr>
      <vt:lpstr>4-17: Primeri skupnostnega upravljanja z vodo v Sloveniji /Pipan P., Šmid Hribar M., Polajnar Horvat K., Urbanc M.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 </cp:lastModifiedBy>
  <cp:revision>71</cp:revision>
  <dcterms:created xsi:type="dcterms:W3CDTF">2017-03-22T17:34:39Z</dcterms:created>
  <dcterms:modified xsi:type="dcterms:W3CDTF">2017-04-06T18:16:54Z</dcterms:modified>
</cp:coreProperties>
</file>